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8"/>
  </p:notesMasterIdLst>
  <p:sldIdLst>
    <p:sldId id="256" r:id="rId2"/>
    <p:sldId id="33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23" r:id="rId11"/>
    <p:sldId id="266" r:id="rId12"/>
    <p:sldId id="267" r:id="rId13"/>
    <p:sldId id="268" r:id="rId14"/>
    <p:sldId id="265" r:id="rId15"/>
    <p:sldId id="269" r:id="rId16"/>
    <p:sldId id="270" r:id="rId17"/>
    <p:sldId id="271" r:id="rId18"/>
    <p:sldId id="272" r:id="rId19"/>
    <p:sldId id="273" r:id="rId20"/>
    <p:sldId id="324" r:id="rId21"/>
    <p:sldId id="274" r:id="rId22"/>
    <p:sldId id="275" r:id="rId23"/>
    <p:sldId id="276" r:id="rId24"/>
    <p:sldId id="277" r:id="rId25"/>
    <p:sldId id="278" r:id="rId26"/>
    <p:sldId id="279" r:id="rId27"/>
    <p:sldId id="325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326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327" r:id="rId49"/>
    <p:sldId id="299" r:id="rId50"/>
    <p:sldId id="300" r:id="rId51"/>
    <p:sldId id="301" r:id="rId52"/>
    <p:sldId id="328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29" r:id="rId61"/>
    <p:sldId id="309" r:id="rId62"/>
    <p:sldId id="310" r:id="rId63"/>
    <p:sldId id="311" r:id="rId64"/>
    <p:sldId id="312" r:id="rId65"/>
    <p:sldId id="313" r:id="rId66"/>
    <p:sldId id="330" r:id="rId67"/>
    <p:sldId id="314" r:id="rId68"/>
    <p:sldId id="315" r:id="rId69"/>
    <p:sldId id="316" r:id="rId70"/>
    <p:sldId id="317" r:id="rId71"/>
    <p:sldId id="318" r:id="rId72"/>
    <p:sldId id="319" r:id="rId73"/>
    <p:sldId id="321" r:id="rId74"/>
    <p:sldId id="322" r:id="rId75"/>
    <p:sldId id="331" r:id="rId76"/>
    <p:sldId id="320" r:id="rId7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0" autoAdjust="0"/>
    <p:restoredTop sz="94660"/>
  </p:normalViewPr>
  <p:slideViewPr>
    <p:cSldViewPr>
      <p:cViewPr varScale="1">
        <p:scale>
          <a:sx n="106" d="100"/>
          <a:sy n="106" d="100"/>
        </p:scale>
        <p:origin x="-84" y="-5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403EB-1AA7-4F54-91D0-8EF7868AD3DE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7EF06-478E-461A-BCED-F4742B039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25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</a:t>
            </a:r>
            <a:r>
              <a:rPr lang="en-US" sz="7200" b="1" baseline="0" dirty="0" smtClean="0"/>
              <a:t> 5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9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69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98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smtClean="0"/>
              <a:t>ANS:  the x was replaced by the 3, so in the polynomial replace the x with 3 and simplify.</a:t>
            </a:r>
          </a:p>
          <a:p>
            <a:pPr lvl="3"/>
            <a:r>
              <a:rPr lang="en-US" sz="2400" dirty="0" smtClean="0"/>
              <a:t>f(3) = 4(3)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+ 2(3)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+ 2(3) + 5 </a:t>
            </a:r>
            <a:r>
              <a:rPr lang="en-US" sz="2400" dirty="0" smtClean="0">
                <a:sym typeface="Wingdings"/>
              </a:rPr>
              <a:t></a:t>
            </a:r>
            <a:r>
              <a:rPr lang="en-US" sz="2400" dirty="0" smtClean="0"/>
              <a:t> 4(27) + 2(9) + 6 + 5 </a:t>
            </a:r>
            <a:r>
              <a:rPr lang="en-US" sz="2400" dirty="0" smtClean="0">
                <a:sym typeface="Wingdings"/>
              </a:rPr>
              <a:t></a:t>
            </a:r>
            <a:r>
              <a:rPr lang="en-US" sz="2400" dirty="0" smtClean="0"/>
              <a:t> 108 + 18 + 11 </a:t>
            </a:r>
            <a:r>
              <a:rPr lang="en-US" sz="2400" dirty="0" smtClean="0">
                <a:sym typeface="Wingdings"/>
              </a:rPr>
              <a:t></a:t>
            </a:r>
            <a:r>
              <a:rPr lang="en-US" sz="2400" dirty="0" smtClean="0"/>
              <a:t> 137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78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(this is for even degree with positive first term)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21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/>
              <a:t>Make table, points are (-3, -37), (-2, -16), (-1, -7), (0, -4), (1, -1), (2, 8), (3, 29)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2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595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202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2x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– 5x – 8</a:t>
            </a:r>
          </a:p>
          <a:p>
            <a:r>
              <a:rPr lang="en-US" sz="1200" dirty="0" smtClean="0"/>
              <a:t>-2x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+ 9x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– x – 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à"/>
            </a:pPr>
            <a:r>
              <a:rPr lang="en-US" sz="1200" dirty="0" smtClean="0"/>
              <a:t>x(x + 4) – 3(x + 4) </a:t>
            </a:r>
            <a:r>
              <a:rPr lang="en-US" sz="1200" dirty="0" smtClean="0">
                <a:sym typeface="Wingdings"/>
              </a:rPr>
              <a:t></a:t>
            </a:r>
            <a:r>
              <a:rPr lang="en-US" sz="1200" dirty="0" smtClean="0"/>
              <a:t>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+ 4x – 3x – 12 </a:t>
            </a:r>
            <a:r>
              <a:rPr lang="en-US" sz="1200" dirty="0" smtClean="0">
                <a:sym typeface="Wingdings"/>
              </a:rPr>
              <a:t></a:t>
            </a:r>
            <a:r>
              <a:rPr lang="en-US" sz="1200" dirty="0" smtClean="0"/>
              <a:t>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+ x – 12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x(x</a:t>
            </a:r>
            <a:r>
              <a:rPr lang="en-US" baseline="30000" dirty="0" smtClean="0"/>
              <a:t>2</a:t>
            </a:r>
            <a:r>
              <a:rPr lang="en-US" dirty="0" smtClean="0"/>
              <a:t> + 3x – 4) + 2(x</a:t>
            </a:r>
            <a:r>
              <a:rPr lang="en-US" baseline="30000" dirty="0" smtClean="0"/>
              <a:t>2</a:t>
            </a:r>
            <a:r>
              <a:rPr lang="en-US" dirty="0" smtClean="0"/>
              <a:t> + 3x – 4)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</a:t>
            </a:r>
            <a:r>
              <a:rPr lang="en-US" baseline="30000" dirty="0" smtClean="0"/>
              <a:t>3</a:t>
            </a:r>
            <a:r>
              <a:rPr lang="en-US" dirty="0" smtClean="0"/>
              <a:t> + 3x</a:t>
            </a:r>
            <a:r>
              <a:rPr lang="en-US" baseline="30000" dirty="0" smtClean="0"/>
              <a:t>2</a:t>
            </a:r>
            <a:r>
              <a:rPr lang="en-US" dirty="0" smtClean="0"/>
              <a:t> – 4x + 2x</a:t>
            </a:r>
            <a:r>
              <a:rPr lang="en-US" baseline="30000" dirty="0" smtClean="0"/>
              <a:t>2</a:t>
            </a:r>
            <a:r>
              <a:rPr lang="en-US" dirty="0" smtClean="0"/>
              <a:t> + 6x – 8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</a:t>
            </a:r>
            <a:r>
              <a:rPr lang="en-US" baseline="30000" dirty="0" smtClean="0"/>
              <a:t>3</a:t>
            </a:r>
            <a:r>
              <a:rPr lang="en-US" dirty="0" smtClean="0"/>
              <a:t> + 5x</a:t>
            </a:r>
            <a:r>
              <a:rPr lang="en-US" baseline="30000" dirty="0" smtClean="0"/>
              <a:t>2</a:t>
            </a:r>
            <a:r>
              <a:rPr lang="en-US" dirty="0" smtClean="0"/>
              <a:t> + 2x –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(x(x + 2) – 1(x + 2))(x + 3)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(x</a:t>
            </a:r>
            <a:r>
              <a:rPr lang="en-US" baseline="30000" dirty="0" smtClean="0"/>
              <a:t>2</a:t>
            </a:r>
            <a:r>
              <a:rPr lang="en-US" dirty="0" smtClean="0"/>
              <a:t> + 2x – 1x – 2)(x + 3)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(x</a:t>
            </a:r>
            <a:r>
              <a:rPr lang="en-US" baseline="30000" dirty="0" smtClean="0"/>
              <a:t>2</a:t>
            </a:r>
            <a:r>
              <a:rPr lang="en-US" dirty="0" smtClean="0"/>
              <a:t> + x – 2)(x +3)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</a:t>
            </a:r>
            <a:r>
              <a:rPr lang="en-US" baseline="30000" dirty="0" smtClean="0"/>
              <a:t>2</a:t>
            </a:r>
            <a:r>
              <a:rPr lang="en-US" dirty="0" smtClean="0"/>
              <a:t>(x + 3) + x(x + 3) – 2(x + 3)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</a:t>
            </a:r>
            <a:r>
              <a:rPr lang="en-US" baseline="30000" dirty="0" smtClean="0"/>
              <a:t>3</a:t>
            </a:r>
            <a:r>
              <a:rPr lang="en-US" dirty="0" smtClean="0"/>
              <a:t> + 3x</a:t>
            </a:r>
            <a:r>
              <a:rPr lang="en-US" baseline="30000" dirty="0" smtClean="0"/>
              <a:t>2</a:t>
            </a:r>
            <a:r>
              <a:rPr lang="en-US" dirty="0" smtClean="0"/>
              <a:t> + x</a:t>
            </a:r>
            <a:r>
              <a:rPr lang="en-US" baseline="30000" dirty="0" smtClean="0"/>
              <a:t>2</a:t>
            </a:r>
            <a:r>
              <a:rPr lang="en-US" dirty="0" smtClean="0"/>
              <a:t> + 3x – 2x – 6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</a:t>
            </a:r>
            <a:r>
              <a:rPr lang="en-US" baseline="30000" dirty="0" smtClean="0"/>
              <a:t>3</a:t>
            </a:r>
            <a:r>
              <a:rPr lang="en-US" dirty="0" smtClean="0"/>
              <a:t> + 4x</a:t>
            </a:r>
            <a:r>
              <a:rPr lang="en-US" baseline="30000" dirty="0" smtClean="0"/>
              <a:t>2</a:t>
            </a:r>
            <a:r>
              <a:rPr lang="en-US" dirty="0" smtClean="0"/>
              <a:t> + x – 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087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– 2(3)x + 3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– 6x + 9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+ 3x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(2) + 3x2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+ 2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+ 6x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+ 12x + 8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301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562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3xy(x + 2 – 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(3x – y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)(3x + y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(2x + 3)(4x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– 6x + 9)</a:t>
            </a:r>
          </a:p>
          <a:p>
            <a:r>
              <a:rPr lang="en-US" sz="1200" dirty="0" smtClean="0"/>
              <a:t>(y – 2)(y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+ 2y + 4)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323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(x+2)(x+5)</a:t>
            </a:r>
          </a:p>
          <a:p>
            <a:r>
              <a:rPr lang="en-US" sz="1200" dirty="0" smtClean="0"/>
              <a:t>(x – 3)(x + 6)</a:t>
            </a:r>
          </a:p>
          <a:p>
            <a:r>
              <a:rPr lang="en-US" sz="1200" dirty="0" smtClean="0"/>
              <a:t>(2x – 5)(3x + 4)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(b</a:t>
            </a:r>
            <a:r>
              <a:rPr lang="en-US" baseline="30000" dirty="0" smtClean="0"/>
              <a:t>3</a:t>
            </a:r>
            <a:r>
              <a:rPr lang="en-US" dirty="0" smtClean="0"/>
              <a:t> – 3b</a:t>
            </a:r>
            <a:r>
              <a:rPr lang="en-US" baseline="30000" dirty="0" smtClean="0"/>
              <a:t>2</a:t>
            </a:r>
            <a:r>
              <a:rPr lang="en-US" dirty="0" smtClean="0"/>
              <a:t>) + (-4b + 12) = b</a:t>
            </a:r>
            <a:r>
              <a:rPr lang="en-US" baseline="30000" dirty="0" smtClean="0"/>
              <a:t>2</a:t>
            </a:r>
            <a:r>
              <a:rPr lang="en-US" dirty="0" smtClean="0"/>
              <a:t>(b – 3) + -4(b – 3) = (b – 3)(</a:t>
            </a:r>
            <a:r>
              <a:rPr lang="en-US" smtClean="0"/>
              <a:t>b</a:t>
            </a:r>
            <a:r>
              <a:rPr lang="en-US" baseline="30000" smtClean="0"/>
              <a:t>2</a:t>
            </a:r>
            <a:r>
              <a:rPr lang="en-US" smtClean="0"/>
              <a:t> - </a:t>
            </a:r>
            <a:r>
              <a:rPr lang="en-US" dirty="0" smtClean="0"/>
              <a:t>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x(a</a:t>
            </a:r>
            <a:r>
              <a:rPr lang="en-US" baseline="30000" dirty="0" smtClean="0"/>
              <a:t>2</a:t>
            </a:r>
            <a:r>
              <a:rPr lang="en-US" dirty="0" smtClean="0"/>
              <a:t> – b</a:t>
            </a:r>
            <a:r>
              <a:rPr lang="en-US" baseline="30000" dirty="0" smtClean="0"/>
              <a:t>2</a:t>
            </a:r>
            <a:r>
              <a:rPr lang="en-US" dirty="0" smtClean="0"/>
              <a:t>) + y(a</a:t>
            </a:r>
            <a:r>
              <a:rPr lang="en-US" baseline="30000" dirty="0" smtClean="0"/>
              <a:t>2</a:t>
            </a:r>
            <a:r>
              <a:rPr lang="en-US" dirty="0" smtClean="0"/>
              <a:t> – b</a:t>
            </a:r>
            <a:r>
              <a:rPr lang="en-US" baseline="30000" dirty="0" smtClean="0"/>
              <a:t>2</a:t>
            </a:r>
            <a:r>
              <a:rPr lang="en-US" dirty="0" smtClean="0"/>
              <a:t>) = (x + y)(a</a:t>
            </a:r>
            <a:r>
              <a:rPr lang="en-US" baseline="30000" dirty="0" smtClean="0"/>
              <a:t>2</a:t>
            </a:r>
            <a:r>
              <a:rPr lang="en-US" dirty="0" smtClean="0"/>
              <a:t> – b</a:t>
            </a:r>
            <a:r>
              <a:rPr lang="en-US" baseline="30000" dirty="0" smtClean="0"/>
              <a:t>2</a:t>
            </a:r>
            <a:r>
              <a:rPr lang="en-US" dirty="0" smtClean="0"/>
              <a:t>) = (x + y)(a – b)(a + b)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3z(a</a:t>
            </a:r>
            <a:r>
              <a:rPr lang="en-US" baseline="30000" dirty="0" smtClean="0"/>
              <a:t>2</a:t>
            </a:r>
            <a:r>
              <a:rPr lang="en-US" dirty="0" smtClean="0"/>
              <a:t> – 9) = 3z(a – 3)(a + 3)</a:t>
            </a:r>
          </a:p>
          <a:p>
            <a:r>
              <a:rPr lang="en-US" dirty="0" smtClean="0"/>
              <a:t>(n</a:t>
            </a:r>
            <a:r>
              <a:rPr lang="en-US" baseline="30000" dirty="0" smtClean="0"/>
              <a:t>2</a:t>
            </a:r>
            <a:r>
              <a:rPr lang="en-US" dirty="0" smtClean="0"/>
              <a:t> – 9)(n</a:t>
            </a:r>
            <a:r>
              <a:rPr lang="en-US" baseline="30000" dirty="0" smtClean="0"/>
              <a:t>2</a:t>
            </a:r>
            <a:r>
              <a:rPr lang="en-US" dirty="0" smtClean="0"/>
              <a:t> + 9) = (n</a:t>
            </a:r>
            <a:r>
              <a:rPr lang="en-US" baseline="30000" dirty="0" smtClean="0"/>
              <a:t>2</a:t>
            </a:r>
            <a:r>
              <a:rPr lang="en-US" dirty="0" smtClean="0"/>
              <a:t> + 9)(n – 3)(n + 3)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6519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ANS:  2x</a:t>
            </a:r>
            <a:r>
              <a:rPr lang="en-US" baseline="30000" dirty="0" smtClean="0"/>
              <a:t>5</a:t>
            </a:r>
            <a:r>
              <a:rPr lang="en-US" dirty="0" smtClean="0"/>
              <a:t> – 162x = 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2x(x</a:t>
            </a:r>
            <a:r>
              <a:rPr lang="en-US" baseline="30000" dirty="0" smtClean="0"/>
              <a:t>4</a:t>
            </a:r>
            <a:r>
              <a:rPr lang="en-US" dirty="0" smtClean="0"/>
              <a:t> – 81) = 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2x(x</a:t>
            </a:r>
            <a:r>
              <a:rPr lang="en-US" baseline="30000" dirty="0" smtClean="0"/>
              <a:t>2</a:t>
            </a:r>
            <a:r>
              <a:rPr lang="en-US" dirty="0" smtClean="0"/>
              <a:t> – 9)(x</a:t>
            </a:r>
            <a:r>
              <a:rPr lang="en-US" baseline="30000" dirty="0" smtClean="0"/>
              <a:t>2</a:t>
            </a:r>
            <a:r>
              <a:rPr lang="en-US" dirty="0" smtClean="0"/>
              <a:t> + 9) = 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2x(x – 3)(x + 3)(x</a:t>
            </a:r>
            <a:r>
              <a:rPr lang="en-US" baseline="30000" dirty="0" smtClean="0"/>
              <a:t>2</a:t>
            </a:r>
            <a:r>
              <a:rPr lang="en-US" dirty="0" smtClean="0"/>
              <a:t> + 9) = 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2x = 0, x – 3 = 0, x + 3 = 0, x</a:t>
            </a:r>
            <a:r>
              <a:rPr lang="en-US" baseline="30000" dirty="0" smtClean="0"/>
              <a:t>2</a:t>
            </a:r>
            <a:r>
              <a:rPr lang="en-US" dirty="0" smtClean="0"/>
              <a:t> + 9 = 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 = 0, 3, -3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394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502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543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37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(x </a:t>
            </a:r>
            <a:r>
              <a:rPr lang="en-US" sz="1200" dirty="0" err="1" smtClean="0"/>
              <a:t>x</a:t>
            </a:r>
            <a:r>
              <a:rPr lang="en-US" sz="1200" dirty="0" smtClean="0"/>
              <a:t>)(x </a:t>
            </a:r>
            <a:r>
              <a:rPr lang="en-US" sz="1200" dirty="0" err="1" smtClean="0"/>
              <a:t>x</a:t>
            </a:r>
            <a:r>
              <a:rPr lang="en-US" sz="1200" dirty="0" smtClean="0"/>
              <a:t> </a:t>
            </a:r>
            <a:r>
              <a:rPr lang="en-US" sz="1200" dirty="0" err="1" smtClean="0"/>
              <a:t>x</a:t>
            </a:r>
            <a:r>
              <a:rPr lang="en-US" sz="1200" dirty="0" smtClean="0"/>
              <a:t>) = x</a:t>
            </a:r>
            <a:r>
              <a:rPr lang="en-US" sz="1200" baseline="30000" dirty="0" smtClean="0"/>
              <a:t>2 + 3</a:t>
            </a:r>
            <a:r>
              <a:rPr lang="en-US" sz="1200" dirty="0" smtClean="0"/>
              <a:t> = x</a:t>
            </a:r>
            <a:r>
              <a:rPr lang="en-US" sz="1200" baseline="30000" dirty="0" smtClean="0"/>
              <a:t>5</a:t>
            </a:r>
          </a:p>
          <a:p>
            <a:r>
              <a:rPr lang="en-US" sz="1200" dirty="0" smtClean="0"/>
              <a:t>6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= 216; 2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· 3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= 8 · 27 = 216</a:t>
            </a:r>
          </a:p>
          <a:p>
            <a:r>
              <a:rPr lang="en-US" sz="1200" dirty="0" smtClean="0"/>
              <a:t>(2 · 2 · 2)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= 2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· 2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· 2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= 16 · 16 · 16 = 4096; (2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)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= 2</a:t>
            </a:r>
            <a:r>
              <a:rPr lang="en-US" sz="1200" baseline="30000" dirty="0" smtClean="0"/>
              <a:t>12</a:t>
            </a:r>
            <a:r>
              <a:rPr lang="en-US" sz="1200" dirty="0" smtClean="0"/>
              <a:t> = 4096</a:t>
            </a:r>
          </a:p>
          <a:p>
            <a:r>
              <a:rPr lang="en-US" sz="1200" dirty="0" smtClean="0"/>
              <a:t>(x </a:t>
            </a:r>
            <a:r>
              <a:rPr lang="en-US" sz="1200" dirty="0" err="1" smtClean="0"/>
              <a:t>x</a:t>
            </a:r>
            <a:r>
              <a:rPr lang="en-US" sz="1200" dirty="0" smtClean="0"/>
              <a:t> </a:t>
            </a:r>
            <a:r>
              <a:rPr lang="en-US" sz="1200" dirty="0" err="1" smtClean="0"/>
              <a:t>x</a:t>
            </a:r>
            <a:r>
              <a:rPr lang="en-US" sz="1200" dirty="0" smtClean="0"/>
              <a:t> </a:t>
            </a:r>
            <a:r>
              <a:rPr lang="en-US" sz="1200" dirty="0" err="1" smtClean="0"/>
              <a:t>x</a:t>
            </a:r>
            <a:r>
              <a:rPr lang="en-US" sz="1200" dirty="0" smtClean="0"/>
              <a:t>)/(x </a:t>
            </a:r>
            <a:r>
              <a:rPr lang="en-US" sz="1200" dirty="0" err="1" smtClean="0"/>
              <a:t>x</a:t>
            </a:r>
            <a:r>
              <a:rPr lang="en-US" sz="1200" dirty="0" smtClean="0"/>
              <a:t>) = x </a:t>
            </a:r>
            <a:r>
              <a:rPr lang="en-US" sz="1200" dirty="0" err="1" smtClean="0"/>
              <a:t>x</a:t>
            </a:r>
            <a:r>
              <a:rPr lang="en-US" sz="1200" dirty="0" smtClean="0"/>
              <a:t> =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; x</a:t>
            </a:r>
            <a:r>
              <a:rPr lang="en-US" sz="1200" baseline="30000" dirty="0" smtClean="0"/>
              <a:t>4</a:t>
            </a:r>
            <a:r>
              <a:rPr lang="en-US" sz="1200" dirty="0" smtClean="0"/>
              <a:t> /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= x</a:t>
            </a:r>
            <a:r>
              <a:rPr lang="en-US" sz="1200" baseline="30000" dirty="0" smtClean="0"/>
              <a:t>4-2</a:t>
            </a:r>
            <a:r>
              <a:rPr lang="en-US" sz="1200" dirty="0" smtClean="0"/>
              <a:t> = x</a:t>
            </a:r>
            <a:r>
              <a:rPr lang="en-US" sz="1200" baseline="30000" dirty="0" smtClean="0"/>
              <a:t>2</a:t>
            </a:r>
          </a:p>
          <a:p>
            <a:r>
              <a:rPr lang="en-US" sz="1200" dirty="0" smtClean="0"/>
              <a:t>2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= 8; (4/2)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= 4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/2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= 64/8 =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910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042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7570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299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9078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9646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factors are (x + 4)(x + 5)(x – 2)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869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0063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/>
              <a:t>ANS:  p = 1, 3, 9; q = 1, 2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/>
              </a:rPr>
              <a:t></a:t>
            </a:r>
            <a:r>
              <a:rPr lang="en-US" sz="2800" dirty="0" smtClean="0"/>
              <a:t>1, </a:t>
            </a:r>
            <a:r>
              <a:rPr lang="en-US" sz="2800" dirty="0" smtClean="0">
                <a:sym typeface="Symbol"/>
              </a:rPr>
              <a:t></a:t>
            </a:r>
            <a:r>
              <a:rPr lang="en-US" sz="2800" dirty="0" smtClean="0"/>
              <a:t>1/2, </a:t>
            </a:r>
            <a:r>
              <a:rPr lang="en-US" sz="2800" dirty="0" smtClean="0">
                <a:sym typeface="Symbol"/>
              </a:rPr>
              <a:t></a:t>
            </a:r>
            <a:r>
              <a:rPr lang="en-US" sz="2800" dirty="0" smtClean="0"/>
              <a:t>3, </a:t>
            </a:r>
            <a:r>
              <a:rPr lang="en-US" sz="2800" dirty="0" smtClean="0">
                <a:sym typeface="Symbol"/>
              </a:rPr>
              <a:t></a:t>
            </a:r>
            <a:r>
              <a:rPr lang="en-US" sz="2800" dirty="0" smtClean="0"/>
              <a:t>3/2, </a:t>
            </a:r>
            <a:r>
              <a:rPr lang="en-US" sz="2800" dirty="0" smtClean="0">
                <a:sym typeface="Symbol"/>
              </a:rPr>
              <a:t></a:t>
            </a:r>
            <a:r>
              <a:rPr lang="en-US" sz="2800" dirty="0" smtClean="0"/>
              <a:t>9, </a:t>
            </a:r>
            <a:r>
              <a:rPr lang="en-US" sz="2800" dirty="0" smtClean="0">
                <a:sym typeface="Symbol"/>
              </a:rPr>
              <a:t></a:t>
            </a:r>
            <a:r>
              <a:rPr lang="en-US" sz="2800" dirty="0" smtClean="0"/>
              <a:t>9/2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2 2 2 = 8</a:t>
            </a:r>
          </a:p>
          <a:p>
            <a:r>
              <a:rPr lang="en-US" sz="1200" dirty="0" smtClean="0"/>
              <a:t>2 2 = 4</a:t>
            </a:r>
          </a:p>
          <a:p>
            <a:r>
              <a:rPr lang="en-US" sz="1200" dirty="0" smtClean="0"/>
              <a:t>2 = 2</a:t>
            </a:r>
          </a:p>
          <a:p>
            <a:r>
              <a:rPr lang="en-US" sz="1200" dirty="0" smtClean="0"/>
              <a:t>1</a:t>
            </a:r>
          </a:p>
          <a:p>
            <a:r>
              <a:rPr lang="en-US" sz="1200" dirty="0" smtClean="0"/>
              <a:t>½</a:t>
            </a:r>
          </a:p>
          <a:p>
            <a:r>
              <a:rPr lang="en-US" sz="1200" dirty="0" smtClean="0"/>
              <a:t>1/( 2 2) = ¼</a:t>
            </a:r>
          </a:p>
          <a:p>
            <a:r>
              <a:rPr lang="en-US" sz="1200" dirty="0" smtClean="0"/>
              <a:t>1/(2 2 2) = 1/8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ANS:  List possible rational roots;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1,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2,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4,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5,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10,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20</a:t>
            </a:r>
          </a:p>
          <a:p>
            <a:r>
              <a:rPr lang="en-US" dirty="0" smtClean="0"/>
              <a:t>If there are many zeros you many want to graph to choose which roots to try</a:t>
            </a:r>
          </a:p>
          <a:p>
            <a:r>
              <a:rPr lang="en-US" dirty="0" smtClean="0"/>
              <a:t>Lets look for the negative first.  Use a table a shortened form of synthetic division</a:t>
            </a:r>
          </a:p>
          <a:p>
            <a:pPr lvl="0"/>
            <a:r>
              <a:rPr lang="en-US" sz="1200" dirty="0" smtClean="0"/>
              <a:t>Since the remainder was zero -2 is a root and the depressed polynomial is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– 6x + 10</a:t>
            </a:r>
          </a:p>
          <a:p>
            <a:pPr lvl="0"/>
            <a:r>
              <a:rPr lang="en-US" sz="1200" dirty="0" smtClean="0"/>
              <a:t>Repeat the process on the depressed polynomial until you get a quadratic for the depressed polynomial then use the quadratic formula</a:t>
            </a:r>
          </a:p>
          <a:p>
            <a:pPr lvl="0"/>
            <a:r>
              <a:rPr lang="en-US" sz="1200" dirty="0" smtClean="0"/>
              <a:t>x = 3 </a:t>
            </a:r>
            <a:r>
              <a:rPr lang="en-US" sz="1200" dirty="0" smtClean="0">
                <a:sym typeface="Symbol"/>
              </a:rPr>
              <a:t>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, -2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1515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5039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5408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8127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</a:t>
            </a:r>
            <a:r>
              <a:rPr lang="en-US" dirty="0" err="1" smtClean="0"/>
              <a:t>p’s</a:t>
            </a:r>
            <a:r>
              <a:rPr lang="en-US" dirty="0" smtClean="0"/>
              <a:t>, </a:t>
            </a:r>
            <a:r>
              <a:rPr lang="en-US" dirty="0" err="1" smtClean="0"/>
              <a:t>q’s</a:t>
            </a:r>
            <a:r>
              <a:rPr lang="en-US" dirty="0" smtClean="0"/>
              <a:t>, and p/q</a:t>
            </a:r>
          </a:p>
          <a:p>
            <a:r>
              <a:rPr lang="en-US" dirty="0" smtClean="0"/>
              <a:t>Choose a p/q (1 works</a:t>
            </a:r>
            <a:r>
              <a:rPr lang="en-US" baseline="0" dirty="0" smtClean="0"/>
              <a:t> well)</a:t>
            </a:r>
          </a:p>
          <a:p>
            <a:r>
              <a:rPr lang="en-US" baseline="0" dirty="0" smtClean="0"/>
              <a:t>Use synthetic division to check to see if it is a factor (it is)</a:t>
            </a:r>
          </a:p>
          <a:p>
            <a:r>
              <a:rPr lang="en-US" baseline="0" dirty="0" smtClean="0"/>
              <a:t>The depressed polynomial is a quadratic, so use the quadric formula to solve.</a:t>
            </a:r>
          </a:p>
          <a:p>
            <a:r>
              <a:rPr lang="en-US" baseline="0" dirty="0" smtClean="0"/>
              <a:t>The zeros are 1, 3 </a:t>
            </a:r>
            <a:r>
              <a:rPr lang="en-US" baseline="0" dirty="0" smtClean="0">
                <a:latin typeface="Calibri"/>
              </a:rPr>
              <a:t>± </a:t>
            </a:r>
            <a:r>
              <a:rPr lang="en-US" baseline="0" dirty="0" err="1" smtClean="0">
                <a:latin typeface="Calibri"/>
              </a:rPr>
              <a:t>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ANS:  (x – 2)(x – 4i)(x + 4i)      Don’t forget -4i is also a root.</a:t>
            </a:r>
          </a:p>
          <a:p>
            <a:pPr lvl="0"/>
            <a:r>
              <a:rPr lang="en-US" dirty="0" smtClean="0"/>
              <a:t>(x – 2)(x</a:t>
            </a:r>
            <a:r>
              <a:rPr lang="en-US" baseline="30000" dirty="0" smtClean="0"/>
              <a:t>2</a:t>
            </a:r>
            <a:r>
              <a:rPr lang="en-US" dirty="0" smtClean="0"/>
              <a:t> – 16i</a:t>
            </a:r>
            <a:r>
              <a:rPr lang="en-US" baseline="30000" dirty="0" smtClean="0"/>
              <a:t>2</a:t>
            </a:r>
            <a:r>
              <a:rPr lang="en-US" dirty="0" smtClean="0"/>
              <a:t>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(x – 2)(x</a:t>
            </a:r>
            <a:r>
              <a:rPr lang="en-US" baseline="30000" dirty="0" smtClean="0"/>
              <a:t>2</a:t>
            </a:r>
            <a:r>
              <a:rPr lang="en-US" dirty="0" smtClean="0"/>
              <a:t> + 16)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x</a:t>
            </a:r>
            <a:r>
              <a:rPr lang="en-US" baseline="30000" dirty="0" smtClean="0"/>
              <a:t>3</a:t>
            </a:r>
            <a:r>
              <a:rPr lang="en-US" dirty="0" smtClean="0"/>
              <a:t> -2x</a:t>
            </a:r>
            <a:r>
              <a:rPr lang="en-US" baseline="30000" dirty="0" smtClean="0"/>
              <a:t>2</a:t>
            </a:r>
            <a:r>
              <a:rPr lang="en-US" dirty="0" smtClean="0"/>
              <a:t> + 16x - 32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3299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0449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25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(-3)</a:t>
            </a:r>
            <a:r>
              <a:rPr lang="en-US" baseline="30000" dirty="0" smtClean="0"/>
              <a:t>6</a:t>
            </a:r>
            <a:r>
              <a:rPr lang="en-US" dirty="0" smtClean="0"/>
              <a:t> = 729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4</a:t>
            </a:r>
            <a:r>
              <a:rPr lang="en-US" dirty="0" smtClean="0"/>
              <a:t>x</a:t>
            </a:r>
            <a:r>
              <a:rPr lang="en-US" baseline="30000" dirty="0" smtClean="0"/>
              <a:t>4</a:t>
            </a:r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 = 81x</a:t>
            </a:r>
            <a:r>
              <a:rPr lang="en-US" baseline="30000" dirty="0" smtClean="0"/>
              <a:t>4</a:t>
            </a:r>
            <a:r>
              <a:rPr lang="en-US" dirty="0" smtClean="0"/>
              <a:t>y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-4 + 3</a:t>
            </a:r>
            <a:r>
              <a:rPr lang="en-US" dirty="0" smtClean="0"/>
              <a:t> = 5</a:t>
            </a:r>
            <a:r>
              <a:rPr lang="en-US" baseline="30000" dirty="0" smtClean="0"/>
              <a:t>-1</a:t>
            </a:r>
            <a:r>
              <a:rPr lang="en-US" dirty="0" smtClean="0"/>
              <a:t> = 1/5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2226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3902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5989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03692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1787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3874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9132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smtClean="0"/>
              <a:t>ANS:  y = a(x + 2)(x – 1)(x – 3)</a:t>
            </a:r>
          </a:p>
          <a:p>
            <a:pPr lvl="3"/>
            <a:r>
              <a:rPr lang="en-US" sz="2400" dirty="0" smtClean="0"/>
              <a:t>2 = a(0 + 2)(0 – 1)(0 – 3)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2 = 6a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a = 1/3</a:t>
            </a:r>
          </a:p>
          <a:p>
            <a:pPr lvl="3"/>
            <a:r>
              <a:rPr lang="en-US" sz="2400" dirty="0" smtClean="0"/>
              <a:t>y = 1/3 (x + 2)(x – 1)(x – 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6312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f(0) = 1            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f(1) = 6                      	6-1  = 		5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f(2) = 25	 	25-6  =		19		19 – 5 = 	14   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f(3) = 70		70-25 =	45		45 – 19 = 	26    26-14=12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f(4) = 153		153-70 = 	83		83 – 45 = 	38    38-26=12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f(5) = 286		286-153 = 	133		133-83 = 	50    50-38=12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(5x</a:t>
            </a:r>
            <a:r>
              <a:rPr lang="en-US" baseline="30000" dirty="0" smtClean="0"/>
              <a:t>2</a:t>
            </a:r>
            <a:r>
              <a:rPr lang="en-US" baseline="0" dirty="0" smtClean="0"/>
              <a:t>x</a:t>
            </a:r>
            <a:r>
              <a:rPr lang="en-US" baseline="30000" dirty="0" smtClean="0"/>
              <a:t>4</a:t>
            </a:r>
            <a:r>
              <a:rPr lang="en-US" baseline="0" dirty="0" smtClean="0"/>
              <a:t>)/(8y</a:t>
            </a:r>
            <a:r>
              <a:rPr lang="en-US" baseline="30000" dirty="0" smtClean="0"/>
              <a:t>3</a:t>
            </a:r>
            <a:r>
              <a:rPr lang="en-US" baseline="0" dirty="0" smtClean="0"/>
              <a:t>)*(4x</a:t>
            </a:r>
            <a:r>
              <a:rPr lang="en-US" baseline="30000" dirty="0" smtClean="0"/>
              <a:t>2</a:t>
            </a:r>
            <a:r>
              <a:rPr lang="en-US" baseline="0" dirty="0" smtClean="0"/>
              <a:t>y</a:t>
            </a:r>
            <a:r>
              <a:rPr lang="en-US" baseline="30000" dirty="0" smtClean="0"/>
              <a:t>2</a:t>
            </a:r>
            <a:r>
              <a:rPr lang="en-US" baseline="0" dirty="0" smtClean="0"/>
              <a:t>)/(10x</a:t>
            </a:r>
            <a:r>
              <a:rPr lang="en-US" baseline="30000" dirty="0" smtClean="0"/>
              <a:t>3</a:t>
            </a:r>
            <a:r>
              <a:rPr lang="en-US" baseline="0" dirty="0" smtClean="0"/>
              <a:t>1) = (20x</a:t>
            </a:r>
            <a:r>
              <a:rPr lang="en-US" baseline="30000" dirty="0" smtClean="0"/>
              <a:t>8</a:t>
            </a:r>
            <a:r>
              <a:rPr lang="en-US" baseline="0" dirty="0" smtClean="0"/>
              <a:t>y</a:t>
            </a:r>
            <a:r>
              <a:rPr lang="en-US" baseline="30000" dirty="0" smtClean="0"/>
              <a:t>2</a:t>
            </a:r>
            <a:r>
              <a:rPr lang="en-US" baseline="0" dirty="0" smtClean="0"/>
              <a:t>)/(80x</a:t>
            </a:r>
            <a:r>
              <a:rPr lang="en-US" baseline="30000" dirty="0" smtClean="0"/>
              <a:t>3</a:t>
            </a:r>
            <a:r>
              <a:rPr lang="en-US" baseline="0" dirty="0" smtClean="0"/>
              <a:t>y</a:t>
            </a:r>
            <a:r>
              <a:rPr lang="en-US" baseline="30000" dirty="0" smtClean="0"/>
              <a:t>3</a:t>
            </a:r>
            <a:r>
              <a:rPr lang="en-US" baseline="0" dirty="0" smtClean="0"/>
              <a:t>) = x</a:t>
            </a:r>
            <a:r>
              <a:rPr lang="en-US" baseline="30000" dirty="0" smtClean="0"/>
              <a:t>5</a:t>
            </a:r>
            <a:r>
              <a:rPr lang="en-US" baseline="0" dirty="0" smtClean="0"/>
              <a:t>/4y</a:t>
            </a:r>
          </a:p>
          <a:p>
            <a:endParaRPr lang="en-US" dirty="0" smtClean="0"/>
          </a:p>
          <a:p>
            <a:r>
              <a:rPr lang="en-US" dirty="0" smtClean="0"/>
              <a:t>(24x</a:t>
            </a:r>
            <a:r>
              <a:rPr lang="en-US" baseline="30000" dirty="0" smtClean="0"/>
              <a:t>5</a:t>
            </a:r>
            <a:r>
              <a:rPr lang="en-US" baseline="0" dirty="0" smtClean="0"/>
              <a:t>a</a:t>
            </a:r>
            <a:r>
              <a:rPr lang="en-US" baseline="30000" dirty="0" smtClean="0"/>
              <a:t>3</a:t>
            </a:r>
            <a:r>
              <a:rPr lang="en-US" baseline="0" dirty="0" smtClean="0"/>
              <a:t>)/(6x</a:t>
            </a:r>
            <a:r>
              <a:rPr lang="en-US" baseline="30000" dirty="0" smtClean="0"/>
              <a:t>4</a:t>
            </a:r>
            <a:r>
              <a:rPr lang="en-US" baseline="0" dirty="0" smtClean="0"/>
              <a:t>a</a:t>
            </a:r>
            <a:r>
              <a:rPr lang="en-US" baseline="30000" dirty="0" smtClean="0"/>
              <a:t>2</a:t>
            </a:r>
            <a:r>
              <a:rPr lang="en-US" baseline="0" dirty="0" smtClean="0"/>
              <a:t>) = 4xa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2924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/>
              <a:t>ANS:  Find finite differences</a:t>
            </a:r>
          </a:p>
          <a:p>
            <a:pPr lvl="2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order:  2 - -2 = </a:t>
            </a:r>
            <a:r>
              <a:rPr lang="en-US" b="1" dirty="0" smtClean="0"/>
              <a:t>4</a:t>
            </a:r>
            <a:r>
              <a:rPr lang="en-US" dirty="0" smtClean="0"/>
              <a:t>, 12 – 2 = </a:t>
            </a:r>
            <a:r>
              <a:rPr lang="en-US" b="1" dirty="0" smtClean="0"/>
              <a:t>10</a:t>
            </a:r>
            <a:r>
              <a:rPr lang="en-US" dirty="0" smtClean="0"/>
              <a:t>, 28 – 12 = </a:t>
            </a:r>
            <a:r>
              <a:rPr lang="en-US" b="1" dirty="0" smtClean="0"/>
              <a:t>16</a:t>
            </a:r>
            <a:r>
              <a:rPr lang="en-US" dirty="0" smtClean="0"/>
              <a:t>, 50 – 28 = </a:t>
            </a:r>
            <a:r>
              <a:rPr lang="en-US" b="1" dirty="0" smtClean="0"/>
              <a:t>22</a:t>
            </a:r>
            <a:r>
              <a:rPr lang="en-US" dirty="0" smtClean="0"/>
              <a:t>, 78 – 50 = </a:t>
            </a:r>
            <a:r>
              <a:rPr lang="en-US" b="1" dirty="0" smtClean="0"/>
              <a:t>28</a:t>
            </a:r>
            <a:endParaRPr lang="en-US" dirty="0" smtClean="0"/>
          </a:p>
          <a:p>
            <a:pPr lvl="2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order: 10 – 4 = </a:t>
            </a:r>
            <a:r>
              <a:rPr lang="en-US" b="1" dirty="0" smtClean="0"/>
              <a:t>6</a:t>
            </a:r>
            <a:r>
              <a:rPr lang="en-US" dirty="0" smtClean="0"/>
              <a:t>, 16 – 10 = </a:t>
            </a:r>
            <a:r>
              <a:rPr lang="en-US" b="1" dirty="0" smtClean="0"/>
              <a:t>6, </a:t>
            </a:r>
            <a:r>
              <a:rPr lang="en-US" dirty="0" smtClean="0"/>
              <a:t>22 – 16 = </a:t>
            </a:r>
            <a:r>
              <a:rPr lang="en-US" b="1" dirty="0" smtClean="0"/>
              <a:t>6</a:t>
            </a:r>
            <a:r>
              <a:rPr lang="en-US" dirty="0" smtClean="0"/>
              <a:t>, 28 – 22 = </a:t>
            </a:r>
            <a:r>
              <a:rPr lang="en-US" b="1" dirty="0" smtClean="0"/>
              <a:t>6</a:t>
            </a:r>
            <a:endParaRPr lang="en-US" dirty="0" smtClean="0"/>
          </a:p>
          <a:p>
            <a:pPr lvl="2"/>
            <a:r>
              <a:rPr lang="en-US" dirty="0" smtClean="0"/>
              <a:t>degree = 2</a:t>
            </a:r>
          </a:p>
          <a:p>
            <a:pPr lvl="2"/>
            <a:r>
              <a:rPr lang="en-US" dirty="0" smtClean="0"/>
              <a:t>f(x) = ax</a:t>
            </a:r>
            <a:r>
              <a:rPr lang="en-US" baseline="30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bx</a:t>
            </a:r>
            <a:r>
              <a:rPr lang="en-US" dirty="0" smtClean="0"/>
              <a:t> + c</a:t>
            </a:r>
          </a:p>
          <a:p>
            <a:pPr lvl="2"/>
            <a:r>
              <a:rPr lang="en-US" dirty="0" smtClean="0"/>
              <a:t>-2 = a(1)</a:t>
            </a:r>
            <a:r>
              <a:rPr lang="en-US" baseline="30000" dirty="0" smtClean="0"/>
              <a:t>2</a:t>
            </a:r>
            <a:r>
              <a:rPr lang="en-US" dirty="0" smtClean="0"/>
              <a:t> + b(1) + c</a:t>
            </a:r>
          </a:p>
          <a:p>
            <a:pPr lvl="2"/>
            <a:r>
              <a:rPr lang="en-US" dirty="0" smtClean="0"/>
              <a:t>2 = a(2)</a:t>
            </a:r>
            <a:r>
              <a:rPr lang="en-US" baseline="30000" dirty="0" smtClean="0"/>
              <a:t>2</a:t>
            </a:r>
            <a:r>
              <a:rPr lang="en-US" dirty="0" smtClean="0"/>
              <a:t> + b(2) + c</a:t>
            </a:r>
          </a:p>
          <a:p>
            <a:pPr lvl="2"/>
            <a:r>
              <a:rPr lang="en-US" dirty="0" smtClean="0"/>
              <a:t>12 = a(3)</a:t>
            </a:r>
            <a:r>
              <a:rPr lang="en-US" baseline="30000" dirty="0" smtClean="0"/>
              <a:t>2</a:t>
            </a:r>
            <a:r>
              <a:rPr lang="en-US" dirty="0" smtClean="0"/>
              <a:t> + b(3) + c</a:t>
            </a:r>
          </a:p>
          <a:p>
            <a:pPr lvl="2"/>
            <a:r>
              <a:rPr lang="en-US" dirty="0" smtClean="0"/>
              <a:t>f(x) = 3x</a:t>
            </a:r>
            <a:r>
              <a:rPr lang="en-US" baseline="30000" dirty="0" smtClean="0"/>
              <a:t>2</a:t>
            </a:r>
            <a:r>
              <a:rPr lang="en-US" dirty="0" smtClean="0"/>
              <a:t> – 5x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4345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3840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171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72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10x10</a:t>
            </a:r>
            <a:r>
              <a:rPr lang="en-US" sz="1200" baseline="30000" dirty="0" smtClean="0"/>
              <a:t>2+3</a:t>
            </a:r>
            <a:r>
              <a:rPr lang="en-US" sz="1200" dirty="0" smtClean="0"/>
              <a:t> = 10x10</a:t>
            </a:r>
            <a:r>
              <a:rPr lang="en-US" sz="1200" baseline="30000" dirty="0" smtClean="0"/>
              <a:t>5</a:t>
            </a:r>
            <a:r>
              <a:rPr lang="en-US" sz="1200" dirty="0" smtClean="0"/>
              <a:t> = 1x10</a:t>
            </a:r>
            <a:r>
              <a:rPr lang="en-US" sz="1200" baseline="30000" dirty="0" smtClean="0"/>
              <a:t>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16D0F-0C23-4B7C-8706-8D40366DFA5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EF06-478E-461A-BCED-F4742B0394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" y="2926557"/>
            <a:ext cx="3400425" cy="2212181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2596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04937"/>
            <a:ext cx="7772400" cy="1166813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9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11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8360"/>
            <a:ext cx="2057400" cy="43898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8360"/>
            <a:ext cx="6019800" cy="43898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41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208360"/>
            <a:ext cx="9144000" cy="85486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00151"/>
            <a:ext cx="4495800" cy="16418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00151"/>
            <a:ext cx="4495800" cy="16418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2956322"/>
            <a:ext cx="4495800" cy="16418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956322"/>
            <a:ext cx="4495800" cy="16418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3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8360"/>
            <a:ext cx="9144000" cy="85486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00150"/>
            <a:ext cx="4495800" cy="3398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495800" cy="3398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7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2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2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00150"/>
            <a:ext cx="4495800" cy="3398044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495800" cy="3398044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8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51335"/>
            <a:ext cx="44973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31156"/>
            <a:ext cx="4497388" cy="2963466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4989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498974" cy="2963466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6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11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1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3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" y="2926557"/>
            <a:ext cx="3400425" cy="2212181"/>
            <a:chOff x="0" y="2458"/>
            <a:chExt cx="2142" cy="1858"/>
          </a:xfrm>
        </p:grpSpPr>
        <p:sp>
          <p:nvSpPr>
            <p:cNvPr id="12493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93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93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493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2493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0" y="208360"/>
            <a:ext cx="9144000" cy="85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493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00150"/>
            <a:ext cx="9144000" cy="339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494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6300"/>
            <a:ext cx="2133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A10A14-A6F9-4DBA-9991-6B311FA1E50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12494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2494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2133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E0ECEC5-7E47-47AE-9FA5-0A8A24056841}" type="slidenum">
              <a:rPr lang="en-US" smtClean="0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1%20Quiz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2%20Quiz.ppt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3%20Quiz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4%20Quiz.ppt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5%20Quiz.pptx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6%20Quiz.pptx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7%20Quiz.pptx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8%20Quiz.pptx" TargetMode="Externa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5/Algebra%202%205.9%20Quiz.pptx" TargetMode="Externa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Polynomials and Polynomial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30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branches of mathematics spend all their time dealing with polynomials.  </a:t>
            </a:r>
          </a:p>
          <a:p>
            <a:endParaRPr lang="en-US" dirty="0" smtClean="0"/>
          </a:p>
          <a:p>
            <a:r>
              <a:rPr lang="en-US" dirty="0" smtClean="0"/>
              <a:t>They can be used to model many complicated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00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Polynomial in one variable</a:t>
            </a:r>
          </a:p>
          <a:p>
            <a:pPr lvl="1"/>
            <a:r>
              <a:rPr lang="en-US" dirty="0" smtClean="0"/>
              <a:t>Function that has one variable and there are powers of that variable and all the powers are positive</a:t>
            </a:r>
          </a:p>
          <a:p>
            <a:pPr lvl="0"/>
            <a:r>
              <a:rPr lang="en-US" dirty="0" smtClean="0"/>
              <a:t>4x</a:t>
            </a:r>
            <a:r>
              <a:rPr lang="en-US" baseline="30000" dirty="0" smtClean="0"/>
              <a:t>3</a:t>
            </a:r>
            <a:r>
              <a:rPr lang="en-US" dirty="0" smtClean="0"/>
              <a:t> + 2x</a:t>
            </a:r>
            <a:r>
              <a:rPr lang="en-US" baseline="30000" dirty="0" smtClean="0"/>
              <a:t>2</a:t>
            </a:r>
            <a:r>
              <a:rPr lang="en-US" dirty="0" smtClean="0"/>
              <a:t> + 2x + 5</a:t>
            </a:r>
          </a:p>
          <a:p>
            <a:pPr lvl="0"/>
            <a:r>
              <a:rPr lang="en-US" dirty="0" smtClean="0"/>
              <a:t>100x</a:t>
            </a:r>
            <a:r>
              <a:rPr lang="en-US" baseline="30000" dirty="0" smtClean="0"/>
              <a:t>1234</a:t>
            </a:r>
            <a:r>
              <a:rPr lang="en-US" dirty="0" smtClean="0"/>
              <a:t> – 25x</a:t>
            </a:r>
            <a:r>
              <a:rPr lang="en-US" baseline="30000" dirty="0" smtClean="0"/>
              <a:t>345</a:t>
            </a:r>
            <a:r>
              <a:rPr lang="en-US" dirty="0" smtClean="0"/>
              <a:t> + 2x + 1</a:t>
            </a:r>
          </a:p>
          <a:p>
            <a:r>
              <a:rPr lang="en-US" dirty="0" smtClean="0"/>
              <a:t>2/x</a:t>
            </a:r>
          </a:p>
          <a:p>
            <a:r>
              <a:rPr lang="en-US" dirty="0" smtClean="0"/>
              <a:t>3xy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675513"/>
            <a:ext cx="3276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Not Polynomials in one variable.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1447800" y="3675513"/>
            <a:ext cx="1828800" cy="171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600201" y="4018412"/>
            <a:ext cx="1676401" cy="57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24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Degree</a:t>
            </a:r>
          </a:p>
          <a:p>
            <a:pPr lvl="1"/>
            <a:r>
              <a:rPr lang="en-US" dirty="0" smtClean="0"/>
              <a:t>Highest power of the variable</a:t>
            </a:r>
          </a:p>
          <a:p>
            <a:endParaRPr lang="en-US" dirty="0" smtClean="0"/>
          </a:p>
          <a:p>
            <a:r>
              <a:rPr lang="en-US" dirty="0" smtClean="0"/>
              <a:t>What is the degree?</a:t>
            </a:r>
          </a:p>
          <a:p>
            <a:pPr lvl="1"/>
            <a:r>
              <a:rPr lang="en-US" dirty="0" smtClean="0"/>
              <a:t>4x</a:t>
            </a:r>
            <a:r>
              <a:rPr lang="en-US" baseline="30000" dirty="0" smtClean="0"/>
              <a:t>3</a:t>
            </a:r>
            <a:r>
              <a:rPr lang="en-US" dirty="0" smtClean="0"/>
              <a:t> + 2x</a:t>
            </a:r>
            <a:r>
              <a:rPr lang="en-US" baseline="30000" dirty="0" smtClean="0"/>
              <a:t>2</a:t>
            </a:r>
            <a:r>
              <a:rPr lang="en-US" dirty="0" smtClean="0"/>
              <a:t> + 2x + 5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5.2 Evaluate and Graph Polynomial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Polynomial Functions</a:t>
            </a:r>
          </a:p>
          <a:p>
            <a:r>
              <a:rPr lang="en-US" dirty="0" smtClean="0"/>
              <a:t>Degree </a:t>
            </a:r>
            <a:r>
              <a:rPr lang="en-US" dirty="0" smtClean="0">
                <a:sym typeface="Wingdings" pitchFamily="2" charset="2"/>
              </a:rPr>
              <a:t> Type</a:t>
            </a:r>
            <a:endParaRPr lang="en-US" dirty="0" smtClean="0"/>
          </a:p>
          <a:p>
            <a:pPr lvl="1"/>
            <a:r>
              <a:rPr lang="en-US" dirty="0" smtClean="0"/>
              <a:t>0 </a:t>
            </a:r>
            <a:r>
              <a:rPr lang="en-US" dirty="0" smtClean="0">
                <a:sym typeface="Wingdings" pitchFamily="2" charset="2"/>
              </a:rPr>
              <a:t> Constant 		 y = 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1  Linear 		 y = 2x + 1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  Quadratic 		 y = 2x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x – 1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3  Cubic		 y = 2x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+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x – 1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4  Quartic		 y = 2x</a:t>
            </a:r>
            <a:r>
              <a:rPr lang="en-US" baseline="30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+ 2x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– 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41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Functions</a:t>
            </a:r>
          </a:p>
          <a:p>
            <a:pPr lvl="1"/>
            <a:r>
              <a:rPr lang="en-US" sz="2800" dirty="0" smtClean="0"/>
              <a:t>f(x) = 4x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+ 2x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+ 2x + 5 means that this polynomial has the name f and the variable x</a:t>
            </a:r>
          </a:p>
          <a:p>
            <a:pPr lvl="1"/>
            <a:r>
              <a:rPr lang="en-US" sz="2800" dirty="0" smtClean="0"/>
              <a:t>f(x) does not mean f times x!</a:t>
            </a:r>
          </a:p>
          <a:p>
            <a:pPr lvl="0"/>
            <a:r>
              <a:rPr lang="en-US" sz="3200" dirty="0" smtClean="0"/>
              <a:t>Direct Substitution </a:t>
            </a:r>
          </a:p>
          <a:p>
            <a:pPr lvl="1"/>
            <a:r>
              <a:rPr lang="en-US" sz="2800" dirty="0" smtClean="0"/>
              <a:t>Example: find f(3)</a:t>
            </a:r>
          </a:p>
          <a:p>
            <a:pPr lvl="2"/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31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Synthetic Substitution</a:t>
            </a:r>
          </a:p>
          <a:p>
            <a:pPr lvl="1"/>
            <a:r>
              <a:rPr lang="en-US" sz="2800" dirty="0" smtClean="0"/>
              <a:t>Example: find f(2) if f(y) = -y</a:t>
            </a:r>
            <a:r>
              <a:rPr lang="en-US" sz="2800" baseline="30000" dirty="0" smtClean="0"/>
              <a:t>6</a:t>
            </a:r>
            <a:r>
              <a:rPr lang="en-US" sz="2800" dirty="0" smtClean="0"/>
              <a:t> + 4y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+ 3y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+ 2y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f(2) = 16</a:t>
            </a:r>
            <a:endParaRPr lang="en-US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5" name="AutoShape 5"/>
          <p:cNvSpPr>
            <a:spLocks noChangeAspect="1" noChangeArrowheads="1" noTextEdit="1"/>
          </p:cNvSpPr>
          <p:nvPr/>
        </p:nvSpPr>
        <p:spPr bwMode="auto">
          <a:xfrm>
            <a:off x="609602" y="2636045"/>
            <a:ext cx="7458075" cy="142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723900" y="2721768"/>
            <a:ext cx="914400" cy="425054"/>
            <a:chOff x="723900" y="3543300"/>
            <a:chExt cx="914400" cy="566738"/>
          </a:xfrm>
        </p:grpSpPr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24013" y="3543300"/>
              <a:ext cx="9525" cy="56197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723900" y="4100513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723900" y="3554016"/>
            <a:ext cx="7239000" cy="7144"/>
          </a:xfrm>
          <a:prstGeom prst="rect">
            <a:avLst/>
          </a:prstGeom>
          <a:solidFill>
            <a:srgbClr val="FFFFFF"/>
          </a:solidFill>
          <a:ln w="0" cap="flat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048500" y="3557588"/>
            <a:ext cx="914400" cy="428625"/>
            <a:chOff x="7048500" y="4657725"/>
            <a:chExt cx="914400" cy="571500"/>
          </a:xfrm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7053263" y="4657725"/>
              <a:ext cx="9525" cy="571500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7048500" y="5214938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815975" y="2756298"/>
            <a:ext cx="182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720850" y="2756297"/>
            <a:ext cx="274600" cy="430887"/>
            <a:chOff x="1720850" y="3589338"/>
            <a:chExt cx="274600" cy="574516"/>
          </a:xfrm>
        </p:grpSpPr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1720850" y="35893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1835150" y="3589338"/>
              <a:ext cx="160300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625725" y="27562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3530600" y="2756298"/>
            <a:ext cx="1859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4435475" y="27562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5340350" y="2756298"/>
            <a:ext cx="1635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6245225" y="2756298"/>
            <a:ext cx="182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7150100" y="27562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625725" y="3175396"/>
            <a:ext cx="297042" cy="430887"/>
            <a:chOff x="2625725" y="4148138"/>
            <a:chExt cx="297042" cy="574516"/>
          </a:xfrm>
        </p:grpSpPr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2625725" y="41481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22" name="Rectangle 22"/>
            <p:cNvSpPr>
              <a:spLocks noChangeArrowheads="1"/>
            </p:cNvSpPr>
            <p:nvPr/>
          </p:nvSpPr>
          <p:spPr bwMode="auto">
            <a:xfrm>
              <a:off x="2740025" y="4148138"/>
              <a:ext cx="18274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530600" y="3175396"/>
            <a:ext cx="300248" cy="430887"/>
            <a:chOff x="3530600" y="4148138"/>
            <a:chExt cx="300248" cy="574516"/>
          </a:xfrm>
        </p:grpSpPr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3530600" y="41481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24" name="Rectangle 24"/>
            <p:cNvSpPr>
              <a:spLocks noChangeArrowheads="1"/>
            </p:cNvSpPr>
            <p:nvPr/>
          </p:nvSpPr>
          <p:spPr bwMode="auto">
            <a:xfrm>
              <a:off x="3644900" y="4148138"/>
              <a:ext cx="185948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4435475" y="31753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5340350" y="31753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245225" y="3175398"/>
            <a:ext cx="1875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7150100" y="3175398"/>
            <a:ext cx="3478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720850" y="3594496"/>
            <a:ext cx="274600" cy="430887"/>
            <a:chOff x="1720850" y="4706938"/>
            <a:chExt cx="274600" cy="574516"/>
          </a:xfrm>
        </p:grpSpPr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1720850" y="47069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1835150" y="4706938"/>
              <a:ext cx="160300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625725" y="3594496"/>
            <a:ext cx="297042" cy="430887"/>
            <a:chOff x="2625725" y="4706938"/>
            <a:chExt cx="297042" cy="574516"/>
          </a:xfrm>
        </p:grpSpPr>
        <p:sp>
          <p:nvSpPr>
            <p:cNvPr id="25631" name="Rectangle 31"/>
            <p:cNvSpPr>
              <a:spLocks noChangeArrowheads="1"/>
            </p:cNvSpPr>
            <p:nvPr/>
          </p:nvSpPr>
          <p:spPr bwMode="auto">
            <a:xfrm>
              <a:off x="2625725" y="47069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2740025" y="4706938"/>
              <a:ext cx="18274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3530600" y="35944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4435475" y="35944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5340350" y="3594498"/>
            <a:ext cx="1635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6245225" y="35944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7150100" y="3594498"/>
            <a:ext cx="3478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90800" y="234315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Coefficients with placeholders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1066800" y="2190750"/>
            <a:ext cx="2209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75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5610" grpId="0" animBg="1"/>
      <p:bldP spid="25612" grpId="0"/>
      <p:bldP spid="25615" grpId="0"/>
      <p:bldP spid="25616" grpId="0"/>
      <p:bldP spid="25617" grpId="0"/>
      <p:bldP spid="25618" grpId="0"/>
      <p:bldP spid="25619" grpId="0"/>
      <p:bldP spid="25620" grpId="0"/>
      <p:bldP spid="25625" grpId="0"/>
      <p:bldP spid="25626" grpId="0"/>
      <p:bldP spid="25627" grpId="0"/>
      <p:bldP spid="25628" grpId="0"/>
      <p:bldP spid="25633" grpId="0"/>
      <p:bldP spid="25634" grpId="0"/>
      <p:bldP spid="25635" grpId="0"/>
      <p:bldP spid="25636" grpId="0"/>
      <p:bldP spid="25637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End Behavior</a:t>
            </a:r>
          </a:p>
          <a:p>
            <a:pPr lvl="1"/>
            <a:r>
              <a:rPr lang="en-US" dirty="0" smtClean="0"/>
              <a:t>Polynomial functions always go towards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 or -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 at either end of the graph 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Write</a:t>
            </a:r>
          </a:p>
          <a:p>
            <a:pPr lvl="1"/>
            <a:r>
              <a:rPr lang="en-US" dirty="0" smtClean="0"/>
              <a:t>f(x)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u="sng" dirty="0" smtClean="0"/>
              <a:t>+</a:t>
            </a:r>
            <a:r>
              <a:rPr lang="en-US" u="sng" dirty="0" smtClean="0">
                <a:sym typeface="Symbol"/>
              </a:rPr>
              <a:t></a:t>
            </a:r>
            <a:r>
              <a:rPr lang="en-US" u="sng" dirty="0" smtClean="0"/>
              <a:t> </a:t>
            </a:r>
            <a:r>
              <a:rPr lang="en-US" dirty="0" smtClean="0"/>
              <a:t>as x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-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 and f(x)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u="sng" dirty="0" smtClean="0"/>
              <a:t>+</a:t>
            </a:r>
            <a:r>
              <a:rPr lang="en-US" u="sng" dirty="0" smtClean="0">
                <a:sym typeface="Symbol"/>
              </a:rPr>
              <a:t></a:t>
            </a:r>
            <a:r>
              <a:rPr lang="en-US" u="sng" dirty="0" smtClean="0"/>
              <a:t> </a:t>
            </a:r>
            <a:r>
              <a:rPr lang="en-US" dirty="0" smtClean="0"/>
              <a:t>as x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+</a:t>
            </a:r>
            <a:r>
              <a:rPr lang="en-US" dirty="0" smtClean="0">
                <a:sym typeface="Symbol"/>
              </a:rPr>
              <a:t>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844191"/>
              </p:ext>
            </p:extLst>
          </p:nvPr>
        </p:nvGraphicFramePr>
        <p:xfrm>
          <a:off x="762000" y="1962150"/>
          <a:ext cx="8001000" cy="181255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447800"/>
                <a:gridCol w="2819400"/>
                <a:gridCol w="3733800"/>
              </a:tblGrid>
              <a:tr h="31560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Leading</a:t>
                      </a:r>
                      <a:r>
                        <a:rPr lang="en-US" sz="1400" baseline="0" dirty="0" smtClean="0"/>
                        <a:t> Coefficient +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Leading Coefficient</a:t>
                      </a:r>
                      <a:r>
                        <a:rPr lang="en-US" sz="1400" baseline="0" dirty="0" smtClean="0"/>
                        <a:t> -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748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Even Degree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T="34290" marB="34290"/>
                </a:tc>
              </a:tr>
              <a:tr h="748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Odd Degree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6" name="Freeform 5"/>
          <p:cNvSpPr/>
          <p:nvPr/>
        </p:nvSpPr>
        <p:spPr>
          <a:xfrm>
            <a:off x="2819402" y="2362200"/>
            <a:ext cx="1070517" cy="564530"/>
          </a:xfrm>
          <a:custGeom>
            <a:avLst/>
            <a:gdLst>
              <a:gd name="connsiteX0" fmla="*/ 0 w 1070517"/>
              <a:gd name="connsiteY0" fmla="*/ 0 h 752706"/>
              <a:gd name="connsiteX1" fmla="*/ 613317 w 1070517"/>
              <a:gd name="connsiteY1" fmla="*/ 747131 h 752706"/>
              <a:gd name="connsiteX2" fmla="*/ 1070517 w 1070517"/>
              <a:gd name="connsiteY2" fmla="*/ 33453 h 75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0517" h="752706">
                <a:moveTo>
                  <a:pt x="0" y="0"/>
                </a:moveTo>
                <a:cubicBezTo>
                  <a:pt x="217449" y="370778"/>
                  <a:pt x="434898" y="741556"/>
                  <a:pt x="613317" y="747131"/>
                </a:cubicBezTo>
                <a:cubicBezTo>
                  <a:pt x="791736" y="752706"/>
                  <a:pt x="931126" y="393079"/>
                  <a:pt x="1070517" y="33453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flipV="1">
            <a:off x="6096002" y="2362200"/>
            <a:ext cx="1070517" cy="564530"/>
          </a:xfrm>
          <a:custGeom>
            <a:avLst/>
            <a:gdLst>
              <a:gd name="connsiteX0" fmla="*/ 0 w 1070517"/>
              <a:gd name="connsiteY0" fmla="*/ 0 h 752706"/>
              <a:gd name="connsiteX1" fmla="*/ 613317 w 1070517"/>
              <a:gd name="connsiteY1" fmla="*/ 747131 h 752706"/>
              <a:gd name="connsiteX2" fmla="*/ 1070517 w 1070517"/>
              <a:gd name="connsiteY2" fmla="*/ 33453 h 75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0517" h="752706">
                <a:moveTo>
                  <a:pt x="0" y="0"/>
                </a:moveTo>
                <a:cubicBezTo>
                  <a:pt x="217449" y="370778"/>
                  <a:pt x="434898" y="741556"/>
                  <a:pt x="613317" y="747131"/>
                </a:cubicBezTo>
                <a:cubicBezTo>
                  <a:pt x="791736" y="752706"/>
                  <a:pt x="931126" y="393079"/>
                  <a:pt x="1070517" y="33453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732049" y="3102363"/>
            <a:ext cx="791736" cy="602166"/>
          </a:xfrm>
          <a:custGeom>
            <a:avLst/>
            <a:gdLst>
              <a:gd name="connsiteX0" fmla="*/ 0 w 791736"/>
              <a:gd name="connsiteY0" fmla="*/ 802888 h 802888"/>
              <a:gd name="connsiteX1" fmla="*/ 323385 w 791736"/>
              <a:gd name="connsiteY1" fmla="*/ 223024 h 802888"/>
              <a:gd name="connsiteX2" fmla="*/ 568712 w 791736"/>
              <a:gd name="connsiteY2" fmla="*/ 434897 h 802888"/>
              <a:gd name="connsiteX3" fmla="*/ 791736 w 791736"/>
              <a:gd name="connsiteY3" fmla="*/ 0 h 80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736" h="802888">
                <a:moveTo>
                  <a:pt x="0" y="802888"/>
                </a:moveTo>
                <a:cubicBezTo>
                  <a:pt x="114300" y="543622"/>
                  <a:pt x="228600" y="284356"/>
                  <a:pt x="323385" y="223024"/>
                </a:cubicBezTo>
                <a:cubicBezTo>
                  <a:pt x="418170" y="161692"/>
                  <a:pt x="490654" y="472068"/>
                  <a:pt x="568712" y="434897"/>
                </a:cubicBezTo>
                <a:cubicBezTo>
                  <a:pt x="646770" y="397726"/>
                  <a:pt x="719253" y="198863"/>
                  <a:pt x="791736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6172200" y="3105150"/>
            <a:ext cx="791736" cy="602166"/>
          </a:xfrm>
          <a:custGeom>
            <a:avLst/>
            <a:gdLst>
              <a:gd name="connsiteX0" fmla="*/ 0 w 791736"/>
              <a:gd name="connsiteY0" fmla="*/ 802888 h 802888"/>
              <a:gd name="connsiteX1" fmla="*/ 323385 w 791736"/>
              <a:gd name="connsiteY1" fmla="*/ 223024 h 802888"/>
              <a:gd name="connsiteX2" fmla="*/ 568712 w 791736"/>
              <a:gd name="connsiteY2" fmla="*/ 434897 h 802888"/>
              <a:gd name="connsiteX3" fmla="*/ 791736 w 791736"/>
              <a:gd name="connsiteY3" fmla="*/ 0 h 80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736" h="802888">
                <a:moveTo>
                  <a:pt x="0" y="802888"/>
                </a:moveTo>
                <a:cubicBezTo>
                  <a:pt x="114300" y="543622"/>
                  <a:pt x="228600" y="284356"/>
                  <a:pt x="323385" y="223024"/>
                </a:cubicBezTo>
                <a:cubicBezTo>
                  <a:pt x="418170" y="161692"/>
                  <a:pt x="490654" y="472068"/>
                  <a:pt x="568712" y="434897"/>
                </a:cubicBezTo>
                <a:cubicBezTo>
                  <a:pt x="646770" y="397726"/>
                  <a:pt x="719253" y="198863"/>
                  <a:pt x="791736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Graphing polynomial functions</a:t>
            </a:r>
          </a:p>
          <a:p>
            <a:pPr lvl="1"/>
            <a:r>
              <a:rPr lang="en-US" dirty="0" smtClean="0"/>
              <a:t>Make a table of values</a:t>
            </a:r>
          </a:p>
          <a:p>
            <a:pPr lvl="1"/>
            <a:r>
              <a:rPr lang="en-US" dirty="0" smtClean="0"/>
              <a:t>Plot the points</a:t>
            </a:r>
          </a:p>
          <a:p>
            <a:pPr lvl="1"/>
            <a:r>
              <a:rPr lang="en-US" dirty="0" smtClean="0"/>
              <a:t>Make sure the graph matches the appropriate end behavior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18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Evaluate and Graph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200" dirty="0" smtClean="0"/>
              <a:t>Graph f(x) = x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+ 2x – 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959378"/>
              </p:ext>
            </p:extLst>
          </p:nvPr>
        </p:nvGraphicFramePr>
        <p:xfrm>
          <a:off x="0" y="4114798"/>
          <a:ext cx="5334000" cy="768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1522"/>
                <a:gridCol w="672345"/>
                <a:gridCol w="580133"/>
              </a:tblGrid>
              <a:tr h="768096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341 #1-49 every other odd, 55, </a:t>
                      </a:r>
                      <a:r>
                        <a:rPr lang="en-US" sz="2100" dirty="0" smtClean="0">
                          <a:effectLst/>
                        </a:rPr>
                        <a:t>59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effectLst/>
                        </a:rPr>
                        <a:t>5</a:t>
                      </a:r>
                      <a:endParaRPr lang="en-US" sz="2100" i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20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28" y="1123950"/>
            <a:ext cx="3946525" cy="394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1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Add, Subtract, and Multiply Polynomials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Adding, subtracting, and multiplying are always good things to know how to do.  </a:t>
            </a:r>
          </a:p>
          <a:p>
            <a:endParaRPr lang="en-US" dirty="0" smtClean="0"/>
          </a:p>
          <a:p>
            <a:r>
              <a:rPr lang="en-US" dirty="0" smtClean="0"/>
              <a:t>Sometimes you might want to combine two or more models into one big model.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06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</a:t>
            </a:r>
            <a:r>
              <a:rPr lang="en-US" dirty="0"/>
              <a:t>Add, Subtract, and Multiply Polynomials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Adding and subtracting polynomials</a:t>
            </a:r>
          </a:p>
          <a:p>
            <a:pPr lvl="1"/>
            <a:r>
              <a:rPr lang="en-US" sz="2800" dirty="0" smtClean="0"/>
              <a:t>Add or subtract the coefficients of the terms with the same power.</a:t>
            </a:r>
          </a:p>
          <a:p>
            <a:pPr lvl="1"/>
            <a:r>
              <a:rPr lang="en-US" sz="2800" dirty="0" smtClean="0"/>
              <a:t>Called combining like terms.</a:t>
            </a:r>
          </a:p>
          <a:p>
            <a:pPr lvl="0"/>
            <a:r>
              <a:rPr lang="en-US" sz="3200" dirty="0" smtClean="0"/>
              <a:t>Examples:</a:t>
            </a:r>
          </a:p>
          <a:p>
            <a:pPr lvl="1"/>
            <a:r>
              <a:rPr lang="en-US" sz="2800" dirty="0" smtClean="0"/>
              <a:t>(5x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x – 7) + (-3x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– 6x – 1)					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(3x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+ 8x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– x – 5) – (5x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– 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+ 17)			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4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</a:t>
            </a:r>
            <a:r>
              <a:rPr lang="en-US" dirty="0"/>
              <a:t>Add, Subtract, and Multiply Polynomials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Multiplying polynomials</a:t>
            </a:r>
          </a:p>
          <a:p>
            <a:pPr lvl="1"/>
            <a:r>
              <a:rPr lang="en-US" dirty="0" smtClean="0"/>
              <a:t>Use the distributive property</a:t>
            </a:r>
          </a:p>
          <a:p>
            <a:pPr lvl="0"/>
            <a:r>
              <a:rPr lang="en-US" sz="2800" dirty="0" smtClean="0"/>
              <a:t>Examples:</a:t>
            </a:r>
          </a:p>
          <a:p>
            <a:pPr lvl="1"/>
            <a:r>
              <a:rPr lang="en-US" dirty="0" smtClean="0"/>
              <a:t>(x – 3)(x + 4)		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(x + 2)(x</a:t>
            </a:r>
            <a:r>
              <a:rPr lang="en-US" baseline="30000" dirty="0" smtClean="0"/>
              <a:t>2</a:t>
            </a:r>
            <a:r>
              <a:rPr lang="en-US" dirty="0" smtClean="0"/>
              <a:t> + 3x – 4)	</a:t>
            </a:r>
          </a:p>
          <a:p>
            <a:pPr lvl="2"/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807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</a:t>
            </a:r>
            <a:r>
              <a:rPr lang="en-US" dirty="0"/>
              <a:t>Add, Subtract, and Multiply Polynomials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(x – 1)(x + 2)(x + 3)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</a:t>
            </a:r>
            <a:r>
              <a:rPr lang="en-US" dirty="0"/>
              <a:t>Add, Subtract, and Multiply Polynomials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Special Product Patterns </a:t>
            </a:r>
          </a:p>
          <a:p>
            <a:pPr lvl="1"/>
            <a:r>
              <a:rPr lang="en-US" sz="2800" dirty="0" smtClean="0"/>
              <a:t>Sum and Difference</a:t>
            </a:r>
          </a:p>
          <a:p>
            <a:pPr lvl="2"/>
            <a:r>
              <a:rPr lang="en-US" dirty="0" smtClean="0"/>
              <a:t>(a – b)(a + b) = a</a:t>
            </a:r>
            <a:r>
              <a:rPr lang="en-US" baseline="30000" dirty="0" smtClean="0"/>
              <a:t>2</a:t>
            </a:r>
            <a:r>
              <a:rPr lang="en-US" dirty="0" smtClean="0"/>
              <a:t> – b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sz="2800" dirty="0" smtClean="0"/>
              <a:t>Square of a Binomial</a:t>
            </a:r>
          </a:p>
          <a:p>
            <a:pPr lvl="2"/>
            <a:r>
              <a:rPr lang="en-US" dirty="0" smtClean="0"/>
              <a:t>(a </a:t>
            </a:r>
            <a:r>
              <a:rPr lang="en-US" dirty="0" smtClean="0">
                <a:latin typeface="Calibri"/>
              </a:rPr>
              <a:t>±</a:t>
            </a:r>
            <a:r>
              <a:rPr lang="en-US" dirty="0" smtClean="0"/>
              <a:t> b)</a:t>
            </a:r>
            <a:r>
              <a:rPr lang="en-US" baseline="30000" dirty="0" smtClean="0"/>
              <a:t>2</a:t>
            </a:r>
            <a:r>
              <a:rPr lang="en-US" dirty="0" smtClean="0"/>
              <a:t> = a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±</a:t>
            </a:r>
            <a:r>
              <a:rPr lang="en-US" dirty="0" smtClean="0"/>
              <a:t> 2ab + b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sz="2800" dirty="0" smtClean="0"/>
              <a:t>Cube of a Binomial</a:t>
            </a:r>
          </a:p>
          <a:p>
            <a:pPr lvl="2"/>
            <a:r>
              <a:rPr lang="en-US" dirty="0" smtClean="0"/>
              <a:t>(a </a:t>
            </a:r>
            <a:r>
              <a:rPr lang="en-US" smtClean="0">
                <a:latin typeface="Calibri"/>
              </a:rPr>
              <a:t>±</a:t>
            </a:r>
            <a:r>
              <a:rPr lang="en-US" smtClean="0"/>
              <a:t> b)</a:t>
            </a:r>
            <a:r>
              <a:rPr lang="en-US" baseline="30000" smtClean="0"/>
              <a:t>3</a:t>
            </a:r>
            <a:r>
              <a:rPr lang="en-US" smtClean="0"/>
              <a:t> </a:t>
            </a:r>
            <a:r>
              <a:rPr lang="en-US" dirty="0" smtClean="0"/>
              <a:t>= a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±</a:t>
            </a:r>
            <a:r>
              <a:rPr lang="en-US" dirty="0" smtClean="0"/>
              <a:t> 3a</a:t>
            </a:r>
            <a:r>
              <a:rPr lang="en-US" baseline="30000" dirty="0" smtClean="0"/>
              <a:t>2</a:t>
            </a:r>
            <a:r>
              <a:rPr lang="en-US" dirty="0" smtClean="0"/>
              <a:t>b + 3ab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±</a:t>
            </a:r>
            <a:r>
              <a:rPr lang="en-US" dirty="0" smtClean="0"/>
              <a:t> b</a:t>
            </a:r>
            <a:r>
              <a:rPr lang="en-US" baseline="30000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2269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</a:t>
            </a:r>
            <a:r>
              <a:rPr lang="en-US" dirty="0"/>
              <a:t>Add, Subtract, and Multiply Polynomials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(x + 2)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</a:p>
          <a:p>
            <a:pPr lvl="1"/>
            <a:endParaRPr lang="en-US" sz="2400" dirty="0" smtClean="0"/>
          </a:p>
          <a:p>
            <a:endParaRPr lang="en-US" sz="16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(x – 3)</a:t>
            </a:r>
            <a:r>
              <a:rPr lang="en-US" baseline="30000" dirty="0"/>
              <a:t>2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763692"/>
              </p:ext>
            </p:extLst>
          </p:nvPr>
        </p:nvGraphicFramePr>
        <p:xfrm>
          <a:off x="12192" y="3943350"/>
          <a:ext cx="9131808" cy="800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87565"/>
                <a:gridCol w="1151055"/>
                <a:gridCol w="993188"/>
              </a:tblGrid>
              <a:tr h="80010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349 #1-61 every other odd</a:t>
                      </a:r>
                      <a:endParaRPr lang="en-US" sz="27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4</a:t>
                      </a:r>
                      <a:endParaRPr lang="en-US" sz="2700" i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20</a:t>
                      </a:r>
                      <a:endParaRPr lang="en-US" sz="27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63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5.4 Factor and Solve Polynomial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manufacturer of shipping cartons who needs to make cartons for a specific use often has to use special relationships between the length, width, height, and volume to find the exact dimensions of the carton.  </a:t>
            </a:r>
          </a:p>
          <a:p>
            <a:r>
              <a:rPr lang="en-US" dirty="0" smtClean="0"/>
              <a:t>The dimensions can usually be found by writing and solving a polynomial equation.  </a:t>
            </a:r>
          </a:p>
          <a:p>
            <a:r>
              <a:rPr lang="en-US" dirty="0" smtClean="0"/>
              <a:t>This lesson looks at how factoring can be used to solve such equations.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8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 smtClean="0"/>
              <a:t>How to Factor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Greatest Common Factor</a:t>
            </a:r>
          </a:p>
          <a:p>
            <a:pPr lvl="1"/>
            <a:r>
              <a:rPr lang="en-US" dirty="0" smtClean="0"/>
              <a:t>Comes from the distributive property</a:t>
            </a:r>
          </a:p>
          <a:p>
            <a:pPr lvl="1"/>
            <a:r>
              <a:rPr lang="en-US" dirty="0" smtClean="0"/>
              <a:t>If the same number or variable is in each of the terms, you can bring the number to the front times everything that is left.</a:t>
            </a:r>
          </a:p>
          <a:p>
            <a:pPr lvl="1"/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y + 6xy –9xy</a:t>
            </a:r>
            <a:r>
              <a:rPr lang="en-US" baseline="30000" dirty="0" smtClean="0"/>
              <a:t>2</a:t>
            </a:r>
            <a:r>
              <a:rPr lang="en-US" dirty="0" smtClean="0"/>
              <a:t> =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Look for this first!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3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When numbers get very big or very small, such as the mass of the sun =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5.98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dirty="0" smtClean="0"/>
                  <a:t> kg or the size of a cell =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1.0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dirty="0" smtClean="0"/>
                  <a:t> m, we use scientific notation to write the numbers in less space than they normally would take. 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The properties of exponents will help you understand how to work with scientific notation.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67" t="-1616" r="-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91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dirty="0" smtClean="0"/>
              <a:t>Check to see how many terms</a:t>
            </a:r>
          </a:p>
          <a:p>
            <a:pPr lvl="1"/>
            <a:r>
              <a:rPr lang="en-US" sz="2800" dirty="0" smtClean="0"/>
              <a:t>Two terms</a:t>
            </a:r>
          </a:p>
          <a:p>
            <a:pPr lvl="2"/>
            <a:r>
              <a:rPr lang="en-US" sz="2000" dirty="0" smtClean="0"/>
              <a:t>Difference of two squares: a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– b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(a – b)(a + b)</a:t>
            </a:r>
          </a:p>
          <a:p>
            <a:pPr lvl="3"/>
            <a:r>
              <a:rPr lang="en-US" sz="2000" dirty="0" smtClean="0"/>
              <a:t>9x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– y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=</a:t>
            </a:r>
          </a:p>
          <a:p>
            <a:pPr lvl="2"/>
            <a:r>
              <a:rPr lang="en-US" sz="2000" dirty="0" smtClean="0"/>
              <a:t>Sum of Two Cubes: a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+ b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= (a + b)(a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– </a:t>
            </a:r>
            <a:r>
              <a:rPr lang="en-US" sz="2000" dirty="0" err="1" smtClean="0"/>
              <a:t>ab</a:t>
            </a:r>
            <a:r>
              <a:rPr lang="en-US" sz="2000" dirty="0" smtClean="0"/>
              <a:t> + b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</a:p>
          <a:p>
            <a:pPr lvl="3"/>
            <a:r>
              <a:rPr lang="en-US" sz="2000" dirty="0" smtClean="0"/>
              <a:t>8x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+ 27 =</a:t>
            </a:r>
          </a:p>
          <a:p>
            <a:pPr lvl="2"/>
            <a:r>
              <a:rPr lang="en-US" sz="2000" dirty="0" smtClean="0"/>
              <a:t>Difference of Two Cubes: a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– b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= (a – b)(a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</a:t>
            </a:r>
            <a:r>
              <a:rPr lang="en-US" sz="2000" dirty="0" err="1" smtClean="0"/>
              <a:t>ab</a:t>
            </a:r>
            <a:r>
              <a:rPr lang="en-US" sz="2000" dirty="0" smtClean="0"/>
              <a:t> + b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</a:p>
          <a:p>
            <a:pPr lvl="3"/>
            <a:r>
              <a:rPr lang="en-US" sz="2000" dirty="0" smtClean="0"/>
              <a:t>y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– 8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43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Three terms</a:t>
            </a:r>
          </a:p>
          <a:p>
            <a:pPr lvl="1"/>
            <a:r>
              <a:rPr lang="en-US" dirty="0" smtClean="0"/>
              <a:t>General Trinomials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ax</a:t>
            </a:r>
            <a:r>
              <a:rPr lang="en-US" baseline="30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bx</a:t>
            </a:r>
            <a:r>
              <a:rPr lang="en-US" dirty="0" smtClean="0"/>
              <a:t> + c</a:t>
            </a:r>
          </a:p>
          <a:p>
            <a:pPr marL="825246" lvl="1" indent="-514350">
              <a:buFont typeface="+mj-lt"/>
              <a:buAutoNum type="arabicPeriod"/>
            </a:pPr>
            <a:r>
              <a:rPr lang="en-US" dirty="0" smtClean="0"/>
              <a:t>Write two sets of parentheses  (          )(        )</a:t>
            </a:r>
          </a:p>
          <a:p>
            <a:pPr marL="825246" lvl="1" indent="-514350">
              <a:buFont typeface="+mj-lt"/>
              <a:buAutoNum type="arabicPeriod"/>
            </a:pPr>
            <a:r>
              <a:rPr lang="en-US" dirty="0" smtClean="0"/>
              <a:t>Guess and Check</a:t>
            </a:r>
          </a:p>
          <a:p>
            <a:pPr marL="825246" lvl="1" indent="-514350">
              <a:buFont typeface="+mj-lt"/>
              <a:buAutoNum type="arabicPeriod"/>
            </a:pPr>
            <a:r>
              <a:rPr lang="en-US" dirty="0" smtClean="0"/>
              <a:t>The Firsts multiply to make ax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825246" lvl="1" indent="-514350">
              <a:buFont typeface="+mj-lt"/>
              <a:buAutoNum type="arabicPeriod"/>
            </a:pPr>
            <a:r>
              <a:rPr lang="en-US" dirty="0" smtClean="0"/>
              <a:t>The Lasts multiply to make c</a:t>
            </a:r>
          </a:p>
          <a:p>
            <a:pPr marL="825246" lvl="1" indent="-514350">
              <a:buFont typeface="+mj-lt"/>
              <a:buAutoNum type="arabicPeriod"/>
            </a:pPr>
            <a:r>
              <a:rPr lang="en-US" dirty="0" smtClean="0"/>
              <a:t>The Outers + Inners make </a:t>
            </a:r>
            <a:r>
              <a:rPr lang="en-US" dirty="0" err="1" smtClean="0"/>
              <a:t>bx</a:t>
            </a:r>
            <a:endParaRPr lang="en-US" dirty="0" smtClean="0"/>
          </a:p>
          <a:p>
            <a:pPr lvl="2"/>
            <a:r>
              <a:rPr lang="en-US" sz="2600" dirty="0" smtClean="0"/>
              <a:t>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+ 7x + 10 =</a:t>
            </a:r>
          </a:p>
          <a:p>
            <a:pPr lvl="2"/>
            <a:r>
              <a:rPr lang="en-US" sz="2600" dirty="0" smtClean="0"/>
              <a:t>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+ 3x – 18 =</a:t>
            </a:r>
          </a:p>
          <a:p>
            <a:pPr lvl="2"/>
            <a:r>
              <a:rPr lang="en-US" sz="2600" dirty="0" smtClean="0"/>
              <a:t>6x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– 7x – 20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44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Four terms</a:t>
            </a:r>
          </a:p>
          <a:p>
            <a:pPr lvl="1"/>
            <a:r>
              <a:rPr lang="en-US" dirty="0" smtClean="0"/>
              <a:t>Grouping</a:t>
            </a:r>
          </a:p>
          <a:p>
            <a:pPr lvl="2"/>
            <a:r>
              <a:rPr lang="en-US" sz="2600" dirty="0" smtClean="0"/>
              <a:t>Group the terms into sets of two so that you can factor a common factor out of each set</a:t>
            </a:r>
          </a:p>
          <a:p>
            <a:pPr lvl="2"/>
            <a:r>
              <a:rPr lang="en-US" sz="2600" dirty="0" smtClean="0"/>
              <a:t>Then factor the factored sets (Factor twice)</a:t>
            </a:r>
          </a:p>
          <a:p>
            <a:pPr lvl="2"/>
            <a:r>
              <a:rPr lang="en-US" dirty="0" smtClean="0"/>
              <a:t>b</a:t>
            </a:r>
            <a:r>
              <a:rPr lang="en-US" baseline="30000" dirty="0" smtClean="0"/>
              <a:t>3</a:t>
            </a:r>
            <a:r>
              <a:rPr lang="en-US" dirty="0" smtClean="0"/>
              <a:t> – 3b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4b + 12 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20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 startAt="3"/>
            </a:pPr>
            <a:r>
              <a:rPr lang="en-US" dirty="0" smtClean="0"/>
              <a:t>Try factoring more!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x – b</a:t>
            </a:r>
            <a:r>
              <a:rPr lang="en-US" baseline="30000" dirty="0" smtClean="0"/>
              <a:t>2</a:t>
            </a:r>
            <a:r>
              <a:rPr lang="en-US" dirty="0" smtClean="0"/>
              <a:t>x + a</a:t>
            </a:r>
            <a:r>
              <a:rPr lang="en-US" baseline="30000" dirty="0" smtClean="0"/>
              <a:t>2</a:t>
            </a:r>
            <a:r>
              <a:rPr lang="en-US" dirty="0" smtClean="0"/>
              <a:t>y – b</a:t>
            </a:r>
            <a:r>
              <a:rPr lang="en-US" baseline="30000" dirty="0" smtClean="0"/>
              <a:t>2</a:t>
            </a:r>
            <a:r>
              <a:rPr lang="en-US" dirty="0" smtClean="0"/>
              <a:t>y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1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3a</a:t>
            </a:r>
            <a:r>
              <a:rPr lang="en-US" baseline="30000" dirty="0" smtClean="0"/>
              <a:t>2</a:t>
            </a:r>
            <a:r>
              <a:rPr lang="en-US" dirty="0" smtClean="0"/>
              <a:t>z – 27z =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/>
              <a:t>n</a:t>
            </a:r>
            <a:r>
              <a:rPr lang="en-US" baseline="30000" dirty="0"/>
              <a:t>4</a:t>
            </a:r>
            <a:r>
              <a:rPr lang="en-US" dirty="0"/>
              <a:t> – 81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Solving Equations by Factoring</a:t>
            </a:r>
          </a:p>
          <a:p>
            <a:pPr lvl="1"/>
            <a:r>
              <a:rPr lang="en-US" sz="3200" dirty="0" smtClean="0"/>
              <a:t>Make = 0 </a:t>
            </a:r>
          </a:p>
          <a:p>
            <a:pPr lvl="1"/>
            <a:r>
              <a:rPr lang="en-US" sz="3200" dirty="0" smtClean="0"/>
              <a:t>Factor</a:t>
            </a:r>
          </a:p>
          <a:p>
            <a:pPr lvl="1"/>
            <a:r>
              <a:rPr lang="en-US" sz="3200" dirty="0" smtClean="0"/>
              <a:t>Make each factor = 0 because if one factor is zero, 0 time anything = 0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84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521444"/>
              </p:ext>
            </p:extLst>
          </p:nvPr>
        </p:nvGraphicFramePr>
        <p:xfrm>
          <a:off x="0" y="3886200"/>
          <a:ext cx="9144000" cy="971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6894"/>
                <a:gridCol w="1152592"/>
                <a:gridCol w="994514"/>
              </a:tblGrid>
              <a:tr h="97155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356 #1, 5, 9-29 odd, 33-41 odd, 45, 47, 49, 53, 57, 61, 65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0" dirty="0"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25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2x</a:t>
            </a:r>
            <a:r>
              <a:rPr lang="en-US" sz="3200" baseline="30000" dirty="0" smtClean="0"/>
              <a:t>5</a:t>
            </a:r>
            <a:r>
              <a:rPr lang="en-US" sz="3200" dirty="0" smtClean="0"/>
              <a:t> = 18x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Factor and Solve Polynomial Equations</a:t>
            </a:r>
          </a:p>
        </p:txBody>
      </p:sp>
    </p:spTree>
    <p:extLst>
      <p:ext uri="{BB962C8B-B14F-4D97-AF65-F5344CB8AC3E}">
        <p14:creationId xmlns:p14="http://schemas.microsoft.com/office/powerpoint/2010/main" val="400843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5.5 Apply the Remainder and Factor Theorems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 we done add, subtracting, and multiplying polynomials.  </a:t>
            </a:r>
          </a:p>
          <a:p>
            <a:r>
              <a:rPr lang="en-US" dirty="0" smtClean="0"/>
              <a:t>Factoring is similar to division, but it isn’t really division.  </a:t>
            </a:r>
          </a:p>
          <a:p>
            <a:r>
              <a:rPr lang="en-US" dirty="0" smtClean="0"/>
              <a:t>Today we will deal with real polynomial division.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8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Long Division</a:t>
                </a:r>
              </a:p>
              <a:p>
                <a:pPr lvl="1"/>
                <a:r>
                  <a:rPr lang="en-US" dirty="0" smtClean="0"/>
                  <a:t>Done just like long division with numbers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/>
                          </a:rPr>
                          <m:t>+2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3200" b="0" i="1" smtClean="0">
                            <a:latin typeface="Cambria Math"/>
                          </a:rPr>
                          <m:t>+5</m:t>
                        </m:r>
                      </m:num>
                      <m:den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3200" b="0" i="1" smtClean="0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167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an exponent and what does it mean?</a:t>
            </a:r>
          </a:p>
          <a:p>
            <a:pPr lvl="1"/>
            <a:r>
              <a:rPr lang="en-US" dirty="0" smtClean="0"/>
              <a:t>A superscript on a number.  </a:t>
            </a:r>
          </a:p>
          <a:p>
            <a:pPr lvl="1"/>
            <a:r>
              <a:rPr lang="en-US" dirty="0" smtClean="0"/>
              <a:t>It tells the number of times the number is multiplied by itself.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Example; </a:t>
            </a:r>
          </a:p>
          <a:p>
            <a:pPr lvl="1"/>
            <a:r>
              <a:rPr lang="en-US" dirty="0" smtClean="0"/>
              <a:t>x</a:t>
            </a:r>
            <a:r>
              <a:rPr lang="en-US" baseline="30000" dirty="0" smtClean="0"/>
              <a:t>3</a:t>
            </a:r>
            <a:r>
              <a:rPr lang="en-US" dirty="0" smtClean="0"/>
              <a:t> = x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33668" y="4189631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50558" y="4168101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Exponent</a:t>
            </a:r>
            <a:endParaRPr lang="en-US" sz="2400" dirty="0"/>
          </a:p>
        </p:txBody>
      </p:sp>
      <p:cxnSp>
        <p:nvCxnSpPr>
          <p:cNvPr id="7" name="Straight Arrow Connector 6"/>
          <p:cNvCxnSpPr>
            <a:stCxn id="4" idx="0"/>
          </p:cNvCxnSpPr>
          <p:nvPr/>
        </p:nvCxnSpPr>
        <p:spPr>
          <a:xfrm flipV="1">
            <a:off x="852768" y="3714750"/>
            <a:ext cx="95250" cy="4748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H="1" flipV="1">
            <a:off x="1066800" y="3562350"/>
            <a:ext cx="1983858" cy="6057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44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Synthetic Division</a:t>
            </a:r>
          </a:p>
          <a:p>
            <a:pPr lvl="1"/>
            <a:r>
              <a:rPr lang="en-US" dirty="0" smtClean="0"/>
              <a:t>Shortened form of long division for dividing by a </a:t>
            </a:r>
            <a:r>
              <a:rPr lang="en-US" b="1" dirty="0" smtClean="0"/>
              <a:t>binomial</a:t>
            </a:r>
          </a:p>
          <a:p>
            <a:pPr lvl="1"/>
            <a:r>
              <a:rPr lang="en-US" dirty="0" smtClean="0"/>
              <a:t>Only when dividing by (x – 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36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Synthetic Division</a:t>
            </a:r>
          </a:p>
          <a:p>
            <a:pPr lvl="1"/>
            <a:r>
              <a:rPr lang="en-US" dirty="0" smtClean="0"/>
              <a:t>Example: (-5x</a:t>
            </a:r>
            <a:r>
              <a:rPr lang="en-US" baseline="30000" dirty="0" smtClean="0"/>
              <a:t>5</a:t>
            </a:r>
            <a:r>
              <a:rPr lang="en-US" dirty="0" smtClean="0"/>
              <a:t> -21x</a:t>
            </a:r>
            <a:r>
              <a:rPr lang="en-US" baseline="30000" dirty="0" smtClean="0"/>
              <a:t>4</a:t>
            </a:r>
            <a:r>
              <a:rPr lang="en-US" dirty="0" smtClean="0"/>
              <a:t> –3x</a:t>
            </a:r>
            <a:r>
              <a:rPr lang="en-US" baseline="30000" dirty="0" smtClean="0"/>
              <a:t>3</a:t>
            </a:r>
            <a:r>
              <a:rPr lang="en-US" dirty="0" smtClean="0"/>
              <a:t> +4x</a:t>
            </a:r>
            <a:r>
              <a:rPr lang="en-US" baseline="30000" dirty="0" smtClean="0"/>
              <a:t>2</a:t>
            </a:r>
            <a:r>
              <a:rPr lang="en-US" dirty="0" smtClean="0"/>
              <a:t> + 2x +2) / (x + 4)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5" name="AutoShape 5"/>
          <p:cNvSpPr>
            <a:spLocks noChangeAspect="1" noChangeArrowheads="1" noTextEdit="1"/>
          </p:cNvSpPr>
          <p:nvPr/>
        </p:nvSpPr>
        <p:spPr bwMode="auto">
          <a:xfrm>
            <a:off x="609602" y="2559845"/>
            <a:ext cx="7458075" cy="142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6"/>
          <p:cNvGrpSpPr/>
          <p:nvPr/>
        </p:nvGrpSpPr>
        <p:grpSpPr>
          <a:xfrm>
            <a:off x="723900" y="2645568"/>
            <a:ext cx="914400" cy="425054"/>
            <a:chOff x="723900" y="3543300"/>
            <a:chExt cx="914400" cy="566738"/>
          </a:xfrm>
        </p:grpSpPr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24013" y="3543300"/>
              <a:ext cx="9525" cy="56197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723900" y="4100513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723900" y="3477816"/>
            <a:ext cx="7239000" cy="7144"/>
          </a:xfrm>
          <a:prstGeom prst="rect">
            <a:avLst/>
          </a:prstGeom>
          <a:solidFill>
            <a:srgbClr val="FFFFFF"/>
          </a:solidFill>
          <a:ln w="0" cap="flat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7"/>
          <p:cNvGrpSpPr/>
          <p:nvPr/>
        </p:nvGrpSpPr>
        <p:grpSpPr>
          <a:xfrm>
            <a:off x="6096000" y="3467100"/>
            <a:ext cx="914400" cy="428625"/>
            <a:chOff x="7048500" y="4657725"/>
            <a:chExt cx="914400" cy="571500"/>
          </a:xfrm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7053263" y="4657725"/>
              <a:ext cx="9525" cy="571500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7048500" y="5214938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815977" y="2680098"/>
            <a:ext cx="30457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-4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6" name="Group 41"/>
          <p:cNvGrpSpPr/>
          <p:nvPr/>
        </p:nvGrpSpPr>
        <p:grpSpPr>
          <a:xfrm>
            <a:off x="1720850" y="2680097"/>
            <a:ext cx="287424" cy="430887"/>
            <a:chOff x="1720850" y="3589338"/>
            <a:chExt cx="287424" cy="574516"/>
          </a:xfrm>
        </p:grpSpPr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1720850" y="35893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1835150" y="3589338"/>
              <a:ext cx="173124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625727" y="2680098"/>
            <a:ext cx="4616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-21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3530602" y="2680098"/>
            <a:ext cx="2821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-3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4435475" y="2680098"/>
            <a:ext cx="1859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5340350" y="2680098"/>
            <a:ext cx="182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6245225" y="2680098"/>
            <a:ext cx="182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7" name="Group 44"/>
          <p:cNvGrpSpPr/>
          <p:nvPr/>
        </p:nvGrpSpPr>
        <p:grpSpPr>
          <a:xfrm>
            <a:off x="2625727" y="3099196"/>
            <a:ext cx="474399" cy="430887"/>
            <a:chOff x="2625725" y="4148138"/>
            <a:chExt cx="474399" cy="574516"/>
          </a:xfrm>
        </p:grpSpPr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2625725" y="41481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22" name="Rectangle 22"/>
            <p:cNvSpPr>
              <a:spLocks noChangeArrowheads="1"/>
            </p:cNvSpPr>
            <p:nvPr/>
          </p:nvSpPr>
          <p:spPr bwMode="auto">
            <a:xfrm>
              <a:off x="2740025" y="4148138"/>
              <a:ext cx="360099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20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8" name="Group 45"/>
          <p:cNvGrpSpPr/>
          <p:nvPr/>
        </p:nvGrpSpPr>
        <p:grpSpPr>
          <a:xfrm>
            <a:off x="3530600" y="3099196"/>
            <a:ext cx="300248" cy="430887"/>
            <a:chOff x="3530600" y="4148138"/>
            <a:chExt cx="300248" cy="574516"/>
          </a:xfrm>
        </p:grpSpPr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3530600" y="41481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24" name="Rectangle 24"/>
            <p:cNvSpPr>
              <a:spLocks noChangeArrowheads="1"/>
            </p:cNvSpPr>
            <p:nvPr/>
          </p:nvSpPr>
          <p:spPr bwMode="auto">
            <a:xfrm>
              <a:off x="3644900" y="4148138"/>
              <a:ext cx="185948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4435477" y="3099198"/>
            <a:ext cx="30457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-4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5340350" y="30991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245225" y="3099198"/>
            <a:ext cx="3029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-8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9" name="Group 43"/>
          <p:cNvGrpSpPr/>
          <p:nvPr/>
        </p:nvGrpSpPr>
        <p:grpSpPr>
          <a:xfrm>
            <a:off x="1720850" y="3518296"/>
            <a:ext cx="287424" cy="430887"/>
            <a:chOff x="1720850" y="4706938"/>
            <a:chExt cx="287424" cy="574516"/>
          </a:xfrm>
        </p:grpSpPr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1720850" y="47069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1835150" y="4706938"/>
              <a:ext cx="173124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2625725" y="3518296"/>
            <a:ext cx="274600" cy="430887"/>
            <a:chOff x="2625725" y="4706938"/>
            <a:chExt cx="274600" cy="574516"/>
          </a:xfrm>
        </p:grpSpPr>
        <p:sp>
          <p:nvSpPr>
            <p:cNvPr id="25631" name="Rectangle 31"/>
            <p:cNvSpPr>
              <a:spLocks noChangeArrowheads="1"/>
            </p:cNvSpPr>
            <p:nvPr/>
          </p:nvSpPr>
          <p:spPr bwMode="auto">
            <a:xfrm>
              <a:off x="2625725" y="47069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2740025" y="4706938"/>
              <a:ext cx="160300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3530600" y="3518298"/>
            <a:ext cx="160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1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4435475" y="3518298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5340350" y="3518298"/>
            <a:ext cx="182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6245225" y="3518298"/>
            <a:ext cx="30617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90800" y="226695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Coefficients with placeholders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1066800" y="2114550"/>
            <a:ext cx="5715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8563" y="3981451"/>
                <a:ext cx="4609082" cy="908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−5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+2+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−6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63" y="3981451"/>
                <a:ext cx="4609082" cy="9089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975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5610" grpId="0" animBg="1"/>
      <p:bldP spid="25612" grpId="0"/>
      <p:bldP spid="25615" grpId="0"/>
      <p:bldP spid="25616" grpId="0"/>
      <p:bldP spid="25617" grpId="0"/>
      <p:bldP spid="25618" grpId="0"/>
      <p:bldP spid="25619" grpId="0"/>
      <p:bldP spid="25625" grpId="0"/>
      <p:bldP spid="25626" grpId="0"/>
      <p:bldP spid="25627" grpId="0"/>
      <p:bldP spid="25633" grpId="0"/>
      <p:bldP spid="25634" grpId="0"/>
      <p:bldP spid="25635" grpId="0"/>
      <p:bldP spid="25636" grpId="0"/>
      <p:bldP spid="49" grpId="0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(2y</a:t>
            </a:r>
            <a:r>
              <a:rPr lang="en-US" baseline="30000" dirty="0" smtClean="0"/>
              <a:t>5</a:t>
            </a:r>
            <a:r>
              <a:rPr lang="en-US" dirty="0" smtClean="0"/>
              <a:t> + 64)(2y + 4)</a:t>
            </a:r>
            <a:r>
              <a:rPr lang="en-US" baseline="30000" dirty="0" smtClean="0"/>
              <a:t>-1</a:t>
            </a:r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r>
              <a:rPr lang="en-US" dirty="0" smtClean="0"/>
              <a:t>y</a:t>
            </a:r>
            <a:r>
              <a:rPr lang="en-US" baseline="30000" dirty="0" smtClean="0"/>
              <a:t>4</a:t>
            </a:r>
            <a:r>
              <a:rPr lang="en-US" dirty="0" smtClean="0"/>
              <a:t> – 2y</a:t>
            </a:r>
            <a:r>
              <a:rPr lang="en-US" baseline="30000" dirty="0" smtClean="0"/>
              <a:t>3</a:t>
            </a:r>
            <a:r>
              <a:rPr lang="en-US" dirty="0" smtClean="0"/>
              <a:t> + 4y</a:t>
            </a:r>
            <a:r>
              <a:rPr lang="en-US" baseline="30000" dirty="0" smtClean="0"/>
              <a:t>2</a:t>
            </a:r>
            <a:r>
              <a:rPr lang="en-US" dirty="0" smtClean="0"/>
              <a:t> – 8y + 16</a:t>
            </a:r>
            <a:endParaRPr lang="en-US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394894"/>
              </p:ext>
            </p:extLst>
          </p:nvPr>
        </p:nvGraphicFramePr>
        <p:xfrm>
          <a:off x="4343400" y="1600200"/>
          <a:ext cx="24892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name="Equation" r:id="rId4" imgW="1257120" imgH="444240" progId="Equation.DSMT4">
                  <p:embed/>
                </p:oleObj>
              </mc:Choice>
              <mc:Fallback>
                <p:oleObj name="Equation" r:id="rId4" imgW="12571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600200"/>
                        <a:ext cx="2489200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utoShape 5"/>
          <p:cNvSpPr>
            <a:spLocks noChangeAspect="1" noChangeArrowheads="1" noTextEdit="1"/>
          </p:cNvSpPr>
          <p:nvPr/>
        </p:nvSpPr>
        <p:spPr bwMode="auto">
          <a:xfrm>
            <a:off x="609602" y="2312195"/>
            <a:ext cx="7458075" cy="142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46"/>
          <p:cNvGrpSpPr/>
          <p:nvPr/>
        </p:nvGrpSpPr>
        <p:grpSpPr>
          <a:xfrm>
            <a:off x="723900" y="1962150"/>
            <a:ext cx="914400" cy="425054"/>
            <a:chOff x="723900" y="3543300"/>
            <a:chExt cx="914400" cy="56673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624013" y="3543300"/>
              <a:ext cx="9525" cy="56197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723900" y="4100513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23900" y="2794397"/>
            <a:ext cx="7239000" cy="7144"/>
          </a:xfrm>
          <a:prstGeom prst="rect">
            <a:avLst/>
          </a:prstGeom>
          <a:solidFill>
            <a:srgbClr val="FFFFFF"/>
          </a:solidFill>
          <a:ln w="0" cap="flat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47"/>
          <p:cNvGrpSpPr/>
          <p:nvPr/>
        </p:nvGrpSpPr>
        <p:grpSpPr>
          <a:xfrm>
            <a:off x="6096000" y="2783682"/>
            <a:ext cx="914400" cy="428625"/>
            <a:chOff x="7048500" y="4657725"/>
            <a:chExt cx="914400" cy="571500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7053263" y="4657725"/>
              <a:ext cx="9525" cy="571500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7048500" y="5214938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815977" y="1996679"/>
            <a:ext cx="3013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15" name="Group 41"/>
          <p:cNvGrpSpPr/>
          <p:nvPr/>
        </p:nvGrpSpPr>
        <p:grpSpPr>
          <a:xfrm>
            <a:off x="1720850" y="1996677"/>
            <a:ext cx="274600" cy="430887"/>
            <a:chOff x="1720850" y="3589338"/>
            <a:chExt cx="274600" cy="574516"/>
          </a:xfrm>
        </p:grpSpPr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1720850" y="35893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1835150" y="3589338"/>
              <a:ext cx="160300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2625725" y="1996679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3530600" y="1996679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435475" y="1996679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5340350" y="1996679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6245227" y="1996679"/>
            <a:ext cx="3462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32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23" name="Group 44"/>
          <p:cNvGrpSpPr/>
          <p:nvPr/>
        </p:nvGrpSpPr>
        <p:grpSpPr>
          <a:xfrm>
            <a:off x="2590802" y="2415777"/>
            <a:ext cx="301365" cy="434459"/>
            <a:chOff x="2590800" y="4148138"/>
            <a:chExt cx="301365" cy="579278"/>
          </a:xfrm>
        </p:grpSpPr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2625725" y="41481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2590800" y="4152901"/>
              <a:ext cx="301365" cy="574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26" name="Group 45"/>
          <p:cNvGrpSpPr/>
          <p:nvPr/>
        </p:nvGrpSpPr>
        <p:grpSpPr>
          <a:xfrm>
            <a:off x="3505200" y="2415777"/>
            <a:ext cx="185948" cy="434459"/>
            <a:chOff x="3505200" y="4148138"/>
            <a:chExt cx="185948" cy="579278"/>
          </a:xfrm>
        </p:grpSpPr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3530600" y="41481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3505200" y="4152901"/>
              <a:ext cx="185948" cy="574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4435476" y="2415779"/>
            <a:ext cx="3029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-8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5340350" y="2415779"/>
            <a:ext cx="3478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6245227" y="2415779"/>
            <a:ext cx="46487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-32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32" name="Group 43"/>
          <p:cNvGrpSpPr/>
          <p:nvPr/>
        </p:nvGrpSpPr>
        <p:grpSpPr>
          <a:xfrm>
            <a:off x="1720850" y="2834877"/>
            <a:ext cx="274600" cy="430887"/>
            <a:chOff x="1720850" y="4706938"/>
            <a:chExt cx="274600" cy="574516"/>
          </a:xfrm>
        </p:grpSpPr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1720850" y="47069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1835150" y="4706938"/>
              <a:ext cx="160300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35" name="Group 42"/>
          <p:cNvGrpSpPr/>
          <p:nvPr/>
        </p:nvGrpSpPr>
        <p:grpSpPr>
          <a:xfrm>
            <a:off x="2625725" y="2834877"/>
            <a:ext cx="297042" cy="430887"/>
            <a:chOff x="2625725" y="4706938"/>
            <a:chExt cx="297042" cy="574516"/>
          </a:xfrm>
        </p:grpSpPr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2625725" y="4706938"/>
              <a:ext cx="11862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-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2740025" y="4706938"/>
              <a:ext cx="182742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38" name="Rectangle 33"/>
          <p:cNvSpPr>
            <a:spLocks noChangeArrowheads="1"/>
          </p:cNvSpPr>
          <p:nvPr/>
        </p:nvSpPr>
        <p:spPr bwMode="auto">
          <a:xfrm>
            <a:off x="3530600" y="2834879"/>
            <a:ext cx="1859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4435475" y="2834879"/>
            <a:ext cx="3029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-8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0" name="Rectangle 35"/>
          <p:cNvSpPr>
            <a:spLocks noChangeArrowheads="1"/>
          </p:cNvSpPr>
          <p:nvPr/>
        </p:nvSpPr>
        <p:spPr bwMode="auto">
          <a:xfrm>
            <a:off x="5340350" y="2834879"/>
            <a:ext cx="3478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16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6245225" y="2834879"/>
            <a:ext cx="18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30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4" grpId="0"/>
      <p:bldP spid="18" grpId="0"/>
      <p:bldP spid="20" grpId="0"/>
      <p:bldP spid="21" grpId="0"/>
      <p:bldP spid="22" grpId="0"/>
      <p:bldP spid="29" grpId="0"/>
      <p:bldP spid="30" grpId="0"/>
      <p:bldP spid="31" grpId="0"/>
      <p:bldP spid="38" grpId="0"/>
      <p:bldP spid="39" grpId="0"/>
      <p:bldP spid="40" grpId="0"/>
      <p:bldP spid="4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Remainder Theorem</a:t>
            </a:r>
          </a:p>
          <a:p>
            <a:pPr lvl="1"/>
            <a:r>
              <a:rPr lang="en-US" sz="2800" dirty="0" smtClean="0"/>
              <a:t>if polynomial f(x) is divided by the binomial (x – a), then the remainder equals the f(a).</a:t>
            </a:r>
          </a:p>
          <a:p>
            <a:pPr lvl="1"/>
            <a:r>
              <a:rPr lang="en-US" sz="2800" dirty="0" smtClean="0"/>
              <a:t>Synthetic substitution</a:t>
            </a:r>
          </a:p>
          <a:p>
            <a:pPr lvl="1"/>
            <a:r>
              <a:rPr lang="en-US" sz="2800" dirty="0" smtClean="0"/>
              <a:t>Example: if f(x) = 3x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+ 6x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+ 2x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+ 5x + 9, find f(9)</a:t>
            </a:r>
          </a:p>
          <a:p>
            <a:pPr lvl="2"/>
            <a:r>
              <a:rPr lang="en-US" dirty="0" smtClean="0"/>
              <a:t>Use synthetic division using (x – 9) and see remainder.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22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3200" dirty="0" smtClean="0"/>
              <a:t>Synthetic Substitution</a:t>
            </a:r>
          </a:p>
          <a:p>
            <a:pPr lvl="1"/>
            <a:r>
              <a:rPr lang="en-US" sz="2800" dirty="0" smtClean="0"/>
              <a:t>if f(x) = 3x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+ 6x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+ 2x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+ 5x + 9, find f(9)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f(9) = 24273</a:t>
            </a:r>
            <a:endParaRPr lang="en-US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05" name="AutoShape 5"/>
          <p:cNvSpPr>
            <a:spLocks noChangeAspect="1" noChangeArrowheads="1" noTextEdit="1"/>
          </p:cNvSpPr>
          <p:nvPr/>
        </p:nvSpPr>
        <p:spPr bwMode="auto">
          <a:xfrm>
            <a:off x="609602" y="2445545"/>
            <a:ext cx="7458075" cy="142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6"/>
          <p:cNvGrpSpPr/>
          <p:nvPr/>
        </p:nvGrpSpPr>
        <p:grpSpPr>
          <a:xfrm>
            <a:off x="723900" y="2641996"/>
            <a:ext cx="914400" cy="425054"/>
            <a:chOff x="723900" y="3543300"/>
            <a:chExt cx="914400" cy="566738"/>
          </a:xfrm>
        </p:grpSpPr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24013" y="3543300"/>
              <a:ext cx="9525" cy="56197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auto">
            <a:xfrm>
              <a:off x="723900" y="4100513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723900" y="3473053"/>
            <a:ext cx="7239000" cy="7144"/>
          </a:xfrm>
          <a:prstGeom prst="rect">
            <a:avLst/>
          </a:prstGeom>
          <a:solidFill>
            <a:srgbClr val="FFFFFF"/>
          </a:solidFill>
          <a:ln w="0" cap="flat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7"/>
          <p:cNvGrpSpPr/>
          <p:nvPr/>
        </p:nvGrpSpPr>
        <p:grpSpPr>
          <a:xfrm>
            <a:off x="4876800" y="3476625"/>
            <a:ext cx="914400" cy="428625"/>
            <a:chOff x="7048500" y="4657725"/>
            <a:chExt cx="914400" cy="571500"/>
          </a:xfrm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7053263" y="4657725"/>
              <a:ext cx="9525" cy="571500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7048500" y="5214938"/>
              <a:ext cx="91440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815975" y="2565798"/>
            <a:ext cx="1875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6" name="Group 41"/>
          <p:cNvGrpSpPr/>
          <p:nvPr/>
        </p:nvGrpSpPr>
        <p:grpSpPr>
          <a:xfrm>
            <a:off x="1720850" y="2565797"/>
            <a:ext cx="277806" cy="430887"/>
            <a:chOff x="1720850" y="3589338"/>
            <a:chExt cx="277806" cy="574516"/>
          </a:xfrm>
        </p:grpSpPr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1720850" y="35893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1835150" y="3589338"/>
              <a:ext cx="163506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625725" y="2565798"/>
            <a:ext cx="1875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3530600" y="2565798"/>
            <a:ext cx="1827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4435475" y="2565798"/>
            <a:ext cx="1731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5638800" y="2552701"/>
            <a:ext cx="1875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7" name="Group 44"/>
          <p:cNvGrpSpPr/>
          <p:nvPr/>
        </p:nvGrpSpPr>
        <p:grpSpPr>
          <a:xfrm>
            <a:off x="2514600" y="2984897"/>
            <a:ext cx="329642" cy="455890"/>
            <a:chOff x="2514600" y="4148138"/>
            <a:chExt cx="329642" cy="607854"/>
          </a:xfrm>
        </p:grpSpPr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2625725" y="41481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22" name="Rectangle 22"/>
            <p:cNvSpPr>
              <a:spLocks noChangeArrowheads="1"/>
            </p:cNvSpPr>
            <p:nvPr/>
          </p:nvSpPr>
          <p:spPr bwMode="auto">
            <a:xfrm>
              <a:off x="2514600" y="4181475"/>
              <a:ext cx="329642" cy="574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27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8" name="Group 45"/>
          <p:cNvGrpSpPr/>
          <p:nvPr/>
        </p:nvGrpSpPr>
        <p:grpSpPr>
          <a:xfrm>
            <a:off x="3276600" y="2984897"/>
            <a:ext cx="524182" cy="455890"/>
            <a:chOff x="3276600" y="4148138"/>
            <a:chExt cx="524182" cy="607854"/>
          </a:xfrm>
        </p:grpSpPr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3530600" y="41481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24" name="Rectangle 24"/>
            <p:cNvSpPr>
              <a:spLocks noChangeArrowheads="1"/>
            </p:cNvSpPr>
            <p:nvPr/>
          </p:nvSpPr>
          <p:spPr bwMode="auto">
            <a:xfrm>
              <a:off x="3276600" y="4181475"/>
              <a:ext cx="524182" cy="574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297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3962402" y="3029636"/>
            <a:ext cx="71814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2691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4953001" y="3029636"/>
            <a:ext cx="92493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24264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pSp>
        <p:nvGrpSpPr>
          <p:cNvPr id="9" name="Group 43"/>
          <p:cNvGrpSpPr/>
          <p:nvPr/>
        </p:nvGrpSpPr>
        <p:grpSpPr>
          <a:xfrm>
            <a:off x="1720850" y="3403996"/>
            <a:ext cx="277806" cy="430887"/>
            <a:chOff x="1720850" y="4706938"/>
            <a:chExt cx="277806" cy="574516"/>
          </a:xfrm>
        </p:grpSpPr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1720850" y="47069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1835150" y="4706938"/>
              <a:ext cx="163506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2514602" y="3403996"/>
            <a:ext cx="327013" cy="436840"/>
            <a:chOff x="2514600" y="4706938"/>
            <a:chExt cx="327013" cy="582453"/>
          </a:xfrm>
        </p:grpSpPr>
        <p:sp>
          <p:nvSpPr>
            <p:cNvPr id="25631" name="Rectangle 31"/>
            <p:cNvSpPr>
              <a:spLocks noChangeArrowheads="1"/>
            </p:cNvSpPr>
            <p:nvPr/>
          </p:nvSpPr>
          <p:spPr bwMode="auto">
            <a:xfrm>
              <a:off x="2625725" y="4706938"/>
              <a:ext cx="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2514600" y="4714875"/>
              <a:ext cx="327013" cy="57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effectLst/>
                  <a:latin typeface="Corbel" pitchFamily="34" charset="0"/>
                </a:rPr>
                <a:t>33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</p:txBody>
        </p:sp>
      </p:grp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3252157" y="3409951"/>
            <a:ext cx="55784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299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3962402" y="3409951"/>
            <a:ext cx="74539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2696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4953002" y="3409951"/>
            <a:ext cx="8618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rbel" pitchFamily="34" charset="0"/>
              </a:rPr>
              <a:t>24273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90800" y="215265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Coefficients with placeholders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1066800" y="1962150"/>
            <a:ext cx="5105400" cy="647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5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5610" grpId="0" animBg="1"/>
      <p:bldP spid="25612" grpId="0"/>
      <p:bldP spid="25615" grpId="0"/>
      <p:bldP spid="25616" grpId="0"/>
      <p:bldP spid="25617" grpId="0"/>
      <p:bldP spid="25625" grpId="0"/>
      <p:bldP spid="25626" grpId="0"/>
      <p:bldP spid="25633" grpId="0"/>
      <p:bldP spid="25634" grpId="0"/>
      <p:bldP spid="25635" grpId="0"/>
      <p:bldP spid="4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Factor Theorem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The binomial x – a is a factor of the polynomial f(x) </a:t>
            </a:r>
            <a:r>
              <a:rPr lang="en-US" dirty="0" err="1" smtClean="0"/>
              <a:t>iff</a:t>
            </a:r>
            <a:r>
              <a:rPr lang="en-US" dirty="0" smtClean="0"/>
              <a:t> f(a) = 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5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Using the factor theorem, you can find the factors (and zeros) of polynomials</a:t>
            </a:r>
          </a:p>
          <a:p>
            <a:pPr lvl="0"/>
            <a:r>
              <a:rPr lang="en-US" dirty="0" smtClean="0"/>
              <a:t>Simply use synthetic division using your first zero (you get these off of problem or off of the graph where they cross the x-axis)</a:t>
            </a:r>
          </a:p>
          <a:p>
            <a:pPr lvl="0"/>
            <a:r>
              <a:rPr lang="en-US" dirty="0" smtClean="0"/>
              <a:t>The polynomial answer is one degree less and is called the depressed polynomial.</a:t>
            </a:r>
          </a:p>
          <a:p>
            <a:pPr lvl="0"/>
            <a:r>
              <a:rPr lang="en-US" dirty="0" smtClean="0"/>
              <a:t>Divide the depressed polynomial by the next zero and get the next depressed polynomial.  </a:t>
            </a:r>
          </a:p>
          <a:p>
            <a:pPr lvl="0"/>
            <a:r>
              <a:rPr lang="en-US" dirty="0" smtClean="0"/>
              <a:t>Continue doing this until you get to a quadratic which you can factor or use the quadratic formula to solve.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75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Apply the Remainder and Factor Theorems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that x – 2 is a factor of x</a:t>
            </a:r>
            <a:r>
              <a:rPr lang="en-US" baseline="30000" dirty="0" smtClean="0"/>
              <a:t>3</a:t>
            </a:r>
            <a:r>
              <a:rPr lang="en-US" dirty="0" smtClean="0"/>
              <a:t> + 7x</a:t>
            </a:r>
            <a:r>
              <a:rPr lang="en-US" baseline="30000" dirty="0" smtClean="0"/>
              <a:t>2</a:t>
            </a:r>
            <a:r>
              <a:rPr lang="en-US" dirty="0" smtClean="0"/>
              <a:t> + 2x – 40.  Then find the remaining factors.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42291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82661"/>
              </p:ext>
            </p:extLst>
          </p:nvPr>
        </p:nvGraphicFramePr>
        <p:xfrm>
          <a:off x="-6096" y="4286250"/>
          <a:ext cx="9150097" cy="571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01559"/>
                <a:gridCol w="1153361"/>
                <a:gridCol w="995177"/>
              </a:tblGrid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366 #3-33 odd, 41, 43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958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5.6 Find Rational Zeros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 Zero Theorem</a:t>
            </a:r>
          </a:p>
          <a:p>
            <a:pPr lvl="1"/>
            <a:r>
              <a:rPr lang="en-US" dirty="0" smtClean="0"/>
              <a:t>Given a polynomial function, the </a:t>
            </a:r>
            <a:r>
              <a:rPr lang="en-US" smtClean="0"/>
              <a:t>rational zeros will </a:t>
            </a:r>
            <a:r>
              <a:rPr lang="en-US" dirty="0" smtClean="0"/>
              <a:t>be in the form of p/q where p is a factor of the last (or constant) term and q is the factor of the leading coefficient.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4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200150"/>
                <a:ext cx="9144000" cy="3943350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sz="3200" dirty="0" smtClean="0"/>
                  <a:t>Properties of exponents</a:t>
                </a: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3200" b="0" i="1" smtClean="0">
                            <a:latin typeface="Cambria Math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product property</a:t>
                </a:r>
              </a:p>
              <a:p>
                <a:pPr lvl="1"/>
                <a:r>
                  <a:rPr lang="en-US" sz="2800" dirty="0" smtClean="0"/>
                  <a:t>x</a:t>
                </a:r>
                <a:r>
                  <a:rPr lang="en-US" sz="2800" baseline="30000" dirty="0" smtClean="0"/>
                  <a:t>2</a:t>
                </a:r>
                <a:r>
                  <a:rPr lang="en-US" sz="2800" dirty="0" smtClean="0"/>
                  <a:t> · x</a:t>
                </a:r>
                <a:r>
                  <a:rPr lang="en-US" sz="2800" baseline="30000" dirty="0" smtClean="0"/>
                  <a:t>3</a:t>
                </a:r>
                <a:r>
                  <a:rPr lang="en-US" sz="2800" dirty="0" smtClean="0"/>
                  <a:t> =</a:t>
                </a: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𝑥𝑦</m:t>
                            </m:r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power of a product property</a:t>
                </a:r>
              </a:p>
              <a:p>
                <a:pPr lvl="1"/>
                <a:r>
                  <a:rPr lang="en-US" sz="2800" dirty="0" smtClean="0"/>
                  <a:t>(2 · x)</a:t>
                </a:r>
                <a:r>
                  <a:rPr lang="en-US" sz="2800" baseline="30000" dirty="0" smtClean="0"/>
                  <a:t>3</a:t>
                </a:r>
                <a:r>
                  <a:rPr lang="en-US" sz="2800" dirty="0" smtClean="0"/>
                  <a:t> =</a:t>
                </a: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/>
                                  </a:rPr>
                                  <m:t>𝑚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𝑚𝑛</m:t>
                        </m:r>
                      </m:sup>
                    </m:sSup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power of a power property</a:t>
                </a:r>
              </a:p>
              <a:p>
                <a:pPr lvl="1"/>
                <a:r>
                  <a:rPr lang="en-US" sz="2800" dirty="0" smtClean="0"/>
                  <a:t>(2</a:t>
                </a:r>
                <a:r>
                  <a:rPr lang="en-US" sz="2800" baseline="30000" dirty="0" smtClean="0"/>
                  <a:t>3</a:t>
                </a:r>
                <a:r>
                  <a:rPr lang="en-US" sz="2800" dirty="0" smtClean="0"/>
                  <a:t>)</a:t>
                </a:r>
                <a:r>
                  <a:rPr lang="en-US" sz="2800" baseline="30000" dirty="0" smtClean="0"/>
                  <a:t>4</a:t>
                </a:r>
                <a:r>
                  <a:rPr lang="en-US" sz="2800" dirty="0" smtClean="0"/>
                  <a:t> =</a:t>
                </a:r>
              </a:p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quotient property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2800" dirty="0" smtClean="0"/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32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latin typeface="Cambria Math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power of a quotient property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28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00150"/>
                <a:ext cx="9144000" cy="3943350"/>
              </a:xfrm>
              <a:blipFill rotWithShape="1">
                <a:blip r:embed="rId3"/>
                <a:stretch>
                  <a:fillRect l="-67" t="-2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084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5.6 Find Rational Zeros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List all the possible rational zeros of </a:t>
            </a:r>
          </a:p>
          <a:p>
            <a:pPr lvl="0"/>
            <a:r>
              <a:rPr lang="en-US" sz="3200" dirty="0" smtClean="0"/>
              <a:t>f(x) = 2x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+ 2x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- 3x + 9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8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5.6 Find Rational Zeros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Find all rational zeros of f(x) = 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- 4x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- 2x + 20</a:t>
            </a:r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185684"/>
              </p:ext>
            </p:extLst>
          </p:nvPr>
        </p:nvGraphicFramePr>
        <p:xfrm>
          <a:off x="0" y="4286250"/>
          <a:ext cx="9144000" cy="571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6894"/>
                <a:gridCol w="1152592"/>
                <a:gridCol w="994514"/>
              </a:tblGrid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374 #3-21 odd, 25-35 odd, 41, 45, 47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 i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</a:t>
                      </a:r>
                      <a:endParaRPr lang="en-US" sz="24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267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5.6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5.7 Apply the Fundamental Theorem of Algebra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are finding the zeros, how do you know when you are finished?  </a:t>
            </a:r>
          </a:p>
          <a:p>
            <a:r>
              <a:rPr lang="en-US" dirty="0" smtClean="0"/>
              <a:t>Today we will learn about how many zeros there are for each polynomial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6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5.7 Apply the Fundamental Theorem of Algebra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 Theorem of Algebra</a:t>
            </a:r>
          </a:p>
          <a:p>
            <a:pPr lvl="1"/>
            <a:r>
              <a:rPr lang="en-US" dirty="0" smtClean="0"/>
              <a:t>A polynomial function of degree greater than zero has at least one zero.</a:t>
            </a:r>
          </a:p>
          <a:p>
            <a:pPr lvl="1"/>
            <a:r>
              <a:rPr lang="en-US" dirty="0" smtClean="0"/>
              <a:t>These zeros may be complex however.</a:t>
            </a:r>
          </a:p>
          <a:p>
            <a:pPr lvl="1"/>
            <a:r>
              <a:rPr lang="en-US" dirty="0" smtClean="0"/>
              <a:t>There is the same number of zeros as there is degree – you may have the same zero more than once though.  </a:t>
            </a:r>
          </a:p>
          <a:p>
            <a:pPr lvl="2"/>
            <a:r>
              <a:rPr lang="en-US" dirty="0" smtClean="0"/>
              <a:t>Example x</a:t>
            </a:r>
            <a:r>
              <a:rPr lang="en-US" baseline="30000" dirty="0" smtClean="0"/>
              <a:t>2</a:t>
            </a:r>
            <a:r>
              <a:rPr lang="en-US" dirty="0" smtClean="0"/>
              <a:t> + 6x + 9=0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(x + 3)(x + 3)=0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zeros are -3 and 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5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5.7 Apply the Fundamental Theorem of Algebra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Complex Conjugate Theorem</a:t>
                </a:r>
              </a:p>
              <a:p>
                <a:pPr lvl="1"/>
                <a:r>
                  <a:rPr lang="en-US" dirty="0" smtClean="0"/>
                  <a:t>If the complex number a + bi is a zero, then a – bi is also a zero.</a:t>
                </a:r>
              </a:p>
              <a:p>
                <a:pPr lvl="1"/>
                <a:r>
                  <a:rPr lang="en-US" dirty="0" smtClean="0"/>
                  <a:t>Complex zeros come in pairs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Irrational Conjugate Theorem</a:t>
                </a:r>
              </a:p>
              <a:p>
                <a:pPr lvl="1"/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rad>
                  </m:oMath>
                </a14:m>
                <a:r>
                  <a:rPr lang="en-US" dirty="0" smtClean="0"/>
                  <a:t> is </a:t>
                </a:r>
                <a:r>
                  <a:rPr lang="en-US" smtClean="0"/>
                  <a:t>a zero, </a:t>
                </a:r>
                <a:r>
                  <a:rPr lang="en-US" dirty="0" smtClean="0"/>
                  <a:t>then so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631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5.7 Apply the Fundamental Theorem of Algebra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function, find the zeros of the function.  f(x) = x</a:t>
            </a:r>
            <a:r>
              <a:rPr lang="en-US" baseline="30000" dirty="0" smtClean="0"/>
              <a:t>3</a:t>
            </a:r>
            <a:r>
              <a:rPr lang="en-US" dirty="0" smtClean="0"/>
              <a:t> – 7x</a:t>
            </a:r>
            <a:r>
              <a:rPr lang="en-US" baseline="30000" dirty="0" smtClean="0"/>
              <a:t>2</a:t>
            </a:r>
            <a:r>
              <a:rPr lang="en-US" dirty="0" smtClean="0"/>
              <a:t> + 16x –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5.7 Apply the Fundamental Theorem of Algebra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a polynomial function that has the given zeros.  2, 4i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932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5.7 Apply the Fundamental Theorem of Algebra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Descartes’ Rule of Signs</a:t>
            </a:r>
          </a:p>
          <a:p>
            <a:pPr lvl="1"/>
            <a:r>
              <a:rPr lang="en-US" dirty="0" smtClean="0"/>
              <a:t>If f(x) is a polynomial function, then</a:t>
            </a:r>
          </a:p>
          <a:p>
            <a:pPr lvl="2"/>
            <a:r>
              <a:rPr lang="en-US" dirty="0" smtClean="0"/>
              <a:t>The number of </a:t>
            </a:r>
            <a:r>
              <a:rPr lang="en-US" b="1" dirty="0" smtClean="0"/>
              <a:t>positive</a:t>
            </a:r>
            <a:r>
              <a:rPr lang="en-US" dirty="0" smtClean="0"/>
              <a:t> real zeros is equal to the number of sign changes in </a:t>
            </a:r>
            <a:r>
              <a:rPr lang="en-US" b="1" dirty="0" smtClean="0"/>
              <a:t>f(x) </a:t>
            </a:r>
            <a:r>
              <a:rPr lang="en-US" dirty="0" smtClean="0"/>
              <a:t>or less by even number.</a:t>
            </a:r>
          </a:p>
          <a:p>
            <a:pPr lvl="2"/>
            <a:r>
              <a:rPr lang="en-US" dirty="0" smtClean="0"/>
              <a:t>The number of </a:t>
            </a:r>
            <a:r>
              <a:rPr lang="en-US" b="1" dirty="0" smtClean="0"/>
              <a:t>negative</a:t>
            </a:r>
            <a:r>
              <a:rPr lang="en-US" dirty="0" smtClean="0"/>
              <a:t> real zeros is equal to the number of sign changes in </a:t>
            </a:r>
            <a:r>
              <a:rPr lang="en-US" b="1" dirty="0" smtClean="0"/>
              <a:t>f(-x) </a:t>
            </a:r>
            <a:r>
              <a:rPr lang="en-US" dirty="0" smtClean="0"/>
              <a:t>or less by even number.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0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5.7 Apply the Fundamental Theorem of Algebra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Determine the possible number of positive real zeros, negative real zeros, and imaginary zeros for g(x) = 2x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– 8x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+ 6x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– 3x + 1</a:t>
            </a:r>
          </a:p>
          <a:p>
            <a:pPr lvl="1"/>
            <a:r>
              <a:rPr lang="en-US" sz="2000" dirty="0" smtClean="0"/>
              <a:t>Positive zeros:</a:t>
            </a:r>
          </a:p>
          <a:p>
            <a:pPr lvl="2"/>
            <a:r>
              <a:rPr lang="en-US" sz="2000" dirty="0" smtClean="0"/>
              <a:t>4, 2, or 0</a:t>
            </a:r>
          </a:p>
          <a:p>
            <a:pPr lvl="1"/>
            <a:r>
              <a:rPr lang="en-US" sz="2000" dirty="0" smtClean="0"/>
              <a:t>Negative zeros: g(-x) = 2x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+ 8x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+ 6x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+ 3x + 1</a:t>
            </a:r>
          </a:p>
          <a:p>
            <a:pPr lvl="2"/>
            <a:r>
              <a:rPr lang="en-US" sz="2000" dirty="0"/>
              <a:t>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87001"/>
              </p:ext>
            </p:extLst>
          </p:nvPr>
        </p:nvGraphicFramePr>
        <p:xfrm>
          <a:off x="1066800" y="3429000"/>
          <a:ext cx="60960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Positive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Negative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Imaginary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101901"/>
              </p:ext>
            </p:extLst>
          </p:nvPr>
        </p:nvGraphicFramePr>
        <p:xfrm>
          <a:off x="0" y="4572000"/>
          <a:ext cx="9144000" cy="514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6894"/>
                <a:gridCol w="1152592"/>
                <a:gridCol w="994514"/>
              </a:tblGrid>
              <a:tr h="51435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383 #1-49 every other odd, 53, 57, 61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effectLst/>
                        </a:rPr>
                        <a:t>4</a:t>
                      </a:r>
                      <a:endParaRPr lang="en-US" sz="2100" i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20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67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zero exponent property</a:t>
                </a: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sym typeface="Wingdings"/>
                  </a:rPr>
                  <a:t></a:t>
                </a:r>
                <a:r>
                  <a:rPr lang="en-US" sz="3200" dirty="0" smtClean="0"/>
                  <a:t> negative exponent property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3</a:t>
                </a:r>
                <a:r>
                  <a:rPr lang="en-US" sz="2800" dirty="0" smtClean="0"/>
                  <a:t> =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2</a:t>
                </a:r>
                <a:r>
                  <a:rPr lang="en-US" sz="2800" dirty="0" smtClean="0"/>
                  <a:t> =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1</a:t>
                </a:r>
                <a:r>
                  <a:rPr lang="en-US" sz="2800" dirty="0" smtClean="0"/>
                  <a:t> =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0</a:t>
                </a:r>
                <a:r>
                  <a:rPr lang="en-US" sz="2800" dirty="0" smtClean="0"/>
                  <a:t> =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-1</a:t>
                </a:r>
                <a:r>
                  <a:rPr lang="en-US" sz="2800" dirty="0" smtClean="0"/>
                  <a:t> =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-2</a:t>
                </a:r>
                <a:r>
                  <a:rPr lang="en-US" sz="2800" dirty="0" smtClean="0"/>
                  <a:t> =</a:t>
                </a:r>
              </a:p>
              <a:p>
                <a:pPr lvl="1"/>
                <a:r>
                  <a:rPr lang="en-US" sz="2800" dirty="0" smtClean="0"/>
                  <a:t>2</a:t>
                </a:r>
                <a:r>
                  <a:rPr lang="en-US" sz="2800" baseline="30000" dirty="0" smtClean="0"/>
                  <a:t>-3</a:t>
                </a:r>
                <a:r>
                  <a:rPr lang="en-US" sz="2800" dirty="0" smtClean="0"/>
                  <a:t> =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905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5.7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5.8 Analyze Graphs of Polynomial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have a polynomial function, then</a:t>
            </a:r>
          </a:p>
          <a:p>
            <a:pPr lvl="1"/>
            <a:r>
              <a:rPr lang="en-US" dirty="0" smtClean="0"/>
              <a:t>k is a zero or root</a:t>
            </a:r>
          </a:p>
          <a:p>
            <a:pPr lvl="1"/>
            <a:r>
              <a:rPr lang="en-US" dirty="0" smtClean="0"/>
              <a:t>k is a solution of f(x) = 0</a:t>
            </a:r>
          </a:p>
          <a:p>
            <a:pPr lvl="1"/>
            <a:r>
              <a:rPr lang="en-US" dirty="0" smtClean="0"/>
              <a:t>k is an x-intercept if k is real</a:t>
            </a:r>
          </a:p>
          <a:p>
            <a:pPr lvl="1"/>
            <a:r>
              <a:rPr lang="en-US" dirty="0" smtClean="0"/>
              <a:t>x – k is a factor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75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5.8 Analyze Graphs of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x-intercepts to graph a polynomial function</a:t>
            </a:r>
          </a:p>
          <a:p>
            <a:pPr lvl="0"/>
            <a:r>
              <a:rPr lang="en-US" dirty="0" smtClean="0"/>
              <a:t>f(x) = ½ (x + 2)</a:t>
            </a:r>
            <a:r>
              <a:rPr lang="en-US" baseline="30000" dirty="0" smtClean="0"/>
              <a:t>2</a:t>
            </a:r>
            <a:r>
              <a:rPr lang="en-US" dirty="0" smtClean="0"/>
              <a:t>(x – 3)</a:t>
            </a:r>
          </a:p>
          <a:p>
            <a:pPr lvl="1"/>
            <a:r>
              <a:rPr lang="en-US" dirty="0" smtClean="0"/>
              <a:t>since (x + 2) and (x – 3) are factors of the polynomial, the x-intercepts are -2 and 3</a:t>
            </a:r>
          </a:p>
          <a:p>
            <a:pPr lvl="1"/>
            <a:r>
              <a:rPr lang="en-US" dirty="0" smtClean="0"/>
              <a:t>plot the x-intercepts</a:t>
            </a:r>
          </a:p>
          <a:p>
            <a:pPr lvl="1"/>
            <a:r>
              <a:rPr lang="en-US" dirty="0" smtClean="0"/>
              <a:t>Create a table of values to finish plotting points around the x-intercepts</a:t>
            </a:r>
          </a:p>
          <a:p>
            <a:pPr lvl="1"/>
            <a:r>
              <a:rPr lang="en-US" dirty="0" smtClean="0"/>
              <a:t>Draw a smooth curve through the points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5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5.8 Analyze Graphs of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Graph f(x) = ½ (x + 2)</a:t>
            </a:r>
            <a:r>
              <a:rPr lang="en-US" baseline="30000" dirty="0" smtClean="0"/>
              <a:t>2</a:t>
            </a:r>
            <a:r>
              <a:rPr lang="en-US" dirty="0" smtClean="0"/>
              <a:t>(x – 3) 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475" y="1276350"/>
            <a:ext cx="3946525" cy="394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9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5.8 Analyze Graphs of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Turning Points</a:t>
            </a:r>
          </a:p>
          <a:p>
            <a:pPr lvl="1"/>
            <a:r>
              <a:rPr lang="en-US" dirty="0" smtClean="0"/>
              <a:t>Local Maximum and minimum (turn from going up to down or down to up)</a:t>
            </a:r>
          </a:p>
          <a:p>
            <a:pPr lvl="1"/>
            <a:r>
              <a:rPr lang="en-US" dirty="0" smtClean="0"/>
              <a:t>The graph of every polynomial function of degree n can have at most n-1 turning points.  </a:t>
            </a:r>
          </a:p>
          <a:p>
            <a:pPr lvl="1"/>
            <a:r>
              <a:rPr lang="en-US" dirty="0" smtClean="0"/>
              <a:t>If a polynomial function has n distinct real zeros, the function will have exactly n-1 turning points.</a:t>
            </a:r>
          </a:p>
          <a:p>
            <a:pPr lvl="1"/>
            <a:r>
              <a:rPr lang="en-US" dirty="0" smtClean="0"/>
              <a:t>Calculus lets you find the turning points easily.</a:t>
            </a:r>
          </a:p>
        </p:txBody>
      </p:sp>
    </p:spTree>
    <p:extLst>
      <p:ext uri="{BB962C8B-B14F-4D97-AF65-F5344CB8AC3E}">
        <p14:creationId xmlns:p14="http://schemas.microsoft.com/office/powerpoint/2010/main" val="293268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5.8 Analyze Graphs of Polynomial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turning points?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617765"/>
              </p:ext>
            </p:extLst>
          </p:nvPr>
        </p:nvGraphicFramePr>
        <p:xfrm>
          <a:off x="0" y="3829050"/>
          <a:ext cx="4876800" cy="285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1677"/>
                <a:gridCol w="614716"/>
                <a:gridCol w="530407"/>
              </a:tblGrid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390 #3-21 odd, 31, 35-41 odd</a:t>
                      </a:r>
                      <a:endParaRPr lang="en-US" sz="15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</a:t>
                      </a:r>
                      <a:endParaRPr lang="en-US" sz="1500" i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20</a:t>
                      </a:r>
                      <a:endParaRPr lang="en-US" sz="15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43077" t="23377" r="24615" b="31667"/>
          <a:stretch>
            <a:fillRect/>
          </a:stretch>
        </p:blipFill>
        <p:spPr bwMode="auto">
          <a:xfrm>
            <a:off x="5410200" y="1276350"/>
            <a:ext cx="3130788" cy="372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912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5.8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5.9 Write Polynomial Functions and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keep asking, “Where will I ever use this?”  Well today we are going to model a few situations with polynomial functions.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6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Writing a function from the x-intercepts and one point</a:t>
            </a:r>
          </a:p>
          <a:p>
            <a:pPr lvl="1"/>
            <a:r>
              <a:rPr lang="en-US" sz="2400" dirty="0" smtClean="0"/>
              <a:t>Write the function as factors with an a in front</a:t>
            </a:r>
          </a:p>
          <a:p>
            <a:pPr lvl="1"/>
            <a:r>
              <a:rPr lang="en-US" sz="2400" dirty="0" smtClean="0"/>
              <a:t>y = a(x – p)(x – q)… </a:t>
            </a:r>
          </a:p>
          <a:p>
            <a:pPr lvl="1"/>
            <a:r>
              <a:rPr lang="en-US" sz="2400" dirty="0" smtClean="0"/>
              <a:t>Use the other point to find a</a:t>
            </a:r>
          </a:p>
          <a:p>
            <a:pPr lvl="0"/>
            <a:r>
              <a:rPr lang="en-US" sz="2800" dirty="0" smtClean="0"/>
              <a:t>Example:</a:t>
            </a:r>
          </a:p>
          <a:p>
            <a:pPr lvl="1"/>
            <a:r>
              <a:rPr lang="en-US" sz="2400" dirty="0" smtClean="0"/>
              <a:t>x-intercepts are -2, 1, 3 and (0, 2)</a:t>
            </a:r>
          </a:p>
        </p:txBody>
      </p:sp>
    </p:spTree>
    <p:extLst>
      <p:ext uri="{BB962C8B-B14F-4D97-AF65-F5344CB8AC3E}">
        <p14:creationId xmlns:p14="http://schemas.microsoft.com/office/powerpoint/2010/main" val="264052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that the nth-order differences for the given function of degree n are nonzero and constant.</a:t>
            </a:r>
          </a:p>
          <a:p>
            <a:pPr lvl="1"/>
            <a:r>
              <a:rPr lang="en-US" dirty="0" smtClean="0"/>
              <a:t>Find the values of the function for equally spaced intervals</a:t>
            </a:r>
          </a:p>
          <a:p>
            <a:pPr lvl="1"/>
            <a:r>
              <a:rPr lang="en-US" dirty="0" smtClean="0"/>
              <a:t>Find the differences of these values</a:t>
            </a:r>
          </a:p>
          <a:p>
            <a:pPr lvl="1"/>
            <a:r>
              <a:rPr lang="en-US" dirty="0" smtClean="0"/>
              <a:t>Find the differences of the differences and repeat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5</a:t>
            </a:r>
            <a:r>
              <a:rPr lang="en-US" baseline="30000" dirty="0" smtClean="0"/>
              <a:t>-4</a:t>
            </a:r>
            <a:r>
              <a:rPr lang="en-US" dirty="0" smtClean="0"/>
              <a:t> 5</a:t>
            </a:r>
            <a:r>
              <a:rPr lang="en-US" baseline="30000" dirty="0" smtClean="0"/>
              <a:t>3</a:t>
            </a:r>
            <a:r>
              <a:rPr lang="en-US" dirty="0" smtClean="0"/>
              <a:t> =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/>
              <a:t>((-3)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3</a:t>
            </a:r>
            <a:r>
              <a:rPr lang="en-US" dirty="0"/>
              <a:t> =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(3</a:t>
            </a:r>
            <a:r>
              <a:rPr lang="en-US" baseline="30000" dirty="0"/>
              <a:t>2</a:t>
            </a:r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y)</a:t>
            </a:r>
            <a:r>
              <a:rPr lang="en-US" baseline="30000" dirty="0"/>
              <a:t>2</a:t>
            </a:r>
            <a:r>
              <a:rPr lang="en-US" dirty="0"/>
              <a:t>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95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dirty="0" smtClean="0"/>
                  <a:t>Show that the 3</a:t>
                </a:r>
                <a:r>
                  <a:rPr lang="en-US" baseline="30000" dirty="0" smtClean="0"/>
                  <a:t>rd</a:t>
                </a:r>
                <a:r>
                  <a:rPr lang="en-US" dirty="0" smtClean="0"/>
                  <a:t> order differences are constant of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)=2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+2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67" t="-1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083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Finding a model given several points</a:t>
            </a:r>
          </a:p>
          <a:p>
            <a:pPr lvl="1"/>
            <a:r>
              <a:rPr lang="en-US" sz="2800" dirty="0" smtClean="0"/>
              <a:t>Find the degree of the function by finding the finite differences</a:t>
            </a:r>
          </a:p>
          <a:p>
            <a:pPr lvl="2"/>
            <a:r>
              <a:rPr lang="en-US" dirty="0" smtClean="0"/>
              <a:t>Degree = order of constant nonzero finite differences</a:t>
            </a:r>
          </a:p>
          <a:p>
            <a:pPr lvl="1"/>
            <a:r>
              <a:rPr lang="en-US" sz="2800" dirty="0" smtClean="0"/>
              <a:t>Write the basic standard form functions</a:t>
            </a:r>
            <a:br>
              <a:rPr lang="en-US" sz="2800" dirty="0" smtClean="0"/>
            </a:br>
            <a:r>
              <a:rPr lang="en-US" sz="2800" dirty="0" smtClean="0"/>
              <a:t>(i.e.  f(x) = ax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bx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cx + d</a:t>
            </a:r>
          </a:p>
          <a:p>
            <a:pPr lvl="1"/>
            <a:r>
              <a:rPr lang="en-US" sz="2800" dirty="0" smtClean="0"/>
              <a:t>Fill in x and f(x) with the points</a:t>
            </a:r>
          </a:p>
          <a:p>
            <a:pPr lvl="1"/>
            <a:r>
              <a:rPr lang="en-US" sz="2800" dirty="0" smtClean="0"/>
              <a:t>Use some method to find a, b, c, and d</a:t>
            </a:r>
          </a:p>
          <a:p>
            <a:pPr lvl="2"/>
            <a:r>
              <a:rPr lang="en-US" dirty="0" smtClean="0"/>
              <a:t>Cramer’s rule or graphing calculator using matrices or computer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27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Find a polynomial function to fit: </a:t>
            </a:r>
          </a:p>
          <a:p>
            <a:pPr lvl="0"/>
            <a:r>
              <a:rPr lang="en-US" dirty="0" smtClean="0"/>
              <a:t>f(1) = -2, f(2) = 2, f(3) = 12, f(4) = 28, f(5) = 50, f(6) = 78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015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Regressions on TI Graphing Calculator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Push STAT ↓ </a:t>
            </a:r>
            <a:r>
              <a:rPr lang="en-US" dirty="0" smtClean="0">
                <a:sym typeface="Wingdings" pitchFamily="2" charset="2"/>
              </a:rPr>
              <a:t>Edit…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Clear lists, then enter x’s in 1</a:t>
            </a:r>
            <a:r>
              <a:rPr lang="en-US" baseline="30000" dirty="0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column and y’s in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Push STAT  CALC </a:t>
            </a:r>
            <a:r>
              <a:rPr lang="en-US" dirty="0" smtClean="0"/>
              <a:t>↓ (regression of your choice)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Push ENTER twice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Read your answer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14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5.9 Write Polynomial Functions and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Regressions using Microsoft Excel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Enter x’s and y’s into 2 columns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Insert X Y Scatter Chart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Chart Tools: Layout pick </a:t>
            </a:r>
            <a:r>
              <a:rPr lang="en-US" dirty="0" err="1"/>
              <a:t>T</a:t>
            </a:r>
            <a:r>
              <a:rPr lang="en-US" dirty="0" err="1" smtClean="0"/>
              <a:t>rendline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More </a:t>
            </a:r>
            <a:r>
              <a:rPr lang="en-US" dirty="0" err="1" smtClean="0">
                <a:sym typeface="Wingdings" pitchFamily="2" charset="2"/>
              </a:rPr>
              <a:t>Trendline</a:t>
            </a:r>
            <a:r>
              <a:rPr lang="en-US" dirty="0" smtClean="0">
                <a:sym typeface="Wingdings" pitchFamily="2" charset="2"/>
              </a:rPr>
              <a:t> options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Pick a Polynomial </a:t>
            </a:r>
            <a:r>
              <a:rPr lang="en-US" dirty="0" err="1" smtClean="0">
                <a:sym typeface="Wingdings" pitchFamily="2" charset="2"/>
              </a:rPr>
              <a:t>trendline</a:t>
            </a:r>
            <a:r>
              <a:rPr lang="en-US" dirty="0" smtClean="0">
                <a:sym typeface="Wingdings" pitchFamily="2" charset="2"/>
              </a:rPr>
              <a:t> and enter the degree of your function AND pick Display Equation on Chart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Click Done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Read your answer off of the chart.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473731"/>
              </p:ext>
            </p:extLst>
          </p:nvPr>
        </p:nvGraphicFramePr>
        <p:xfrm>
          <a:off x="0" y="4286250"/>
          <a:ext cx="9144000" cy="514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6894"/>
                <a:gridCol w="1152592"/>
                <a:gridCol w="994514"/>
              </a:tblGrid>
              <a:tr h="514350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397 #1-25 odd, 29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effectLst/>
                        </a:rPr>
                        <a:t>1</a:t>
                      </a:r>
                      <a:endParaRPr lang="en-US" sz="2100" i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15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42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pres?slideindex=1&amp;slidetitle="/>
              </a:rPr>
              <a:t>5.9 </a:t>
            </a:r>
            <a:r>
              <a:rPr lang="en-US" dirty="0" smtClean="0">
                <a:hlinkClick r:id="rId3" action="ppaction://hlinkpres?slideindex=1&amp;slidetitle="/>
              </a:rPr>
              <a:t>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71650"/>
            <a:ext cx="2133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Page 407 choose 20 problems</a:t>
            </a:r>
            <a:endParaRPr lang="en-US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52"/>
          <a:stretch/>
        </p:blipFill>
        <p:spPr bwMode="auto">
          <a:xfrm>
            <a:off x="3200400" y="1085850"/>
            <a:ext cx="596381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8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12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5</m:t>
                        </m:r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−3</m:t>
                            </m:r>
                          </m:sup>
                        </m:sSup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−4</m:t>
                            </m:r>
                          </m:sup>
                        </m:sSup>
                      </m:den>
                    </m:f>
                    <m:r>
                      <a:rPr lang="en-US" sz="3200" i="1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10</m:t>
                        </m:r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sz="3200" i="1">
                        <a:latin typeface="Cambria Math"/>
                      </a:rPr>
                      <m:t>=</m:t>
                    </m:r>
                  </m:oMath>
                </a14:m>
                <a:endParaRPr lang="en-US" sz="32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4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Use Properties of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200" dirty="0" smtClean="0"/>
                  <a:t>To multiply or divide scientific notation</a:t>
                </a:r>
              </a:p>
              <a:p>
                <a:pPr lvl="1"/>
                <a:r>
                  <a:rPr lang="en-US" sz="2800" dirty="0" smtClean="0"/>
                  <a:t>think of the leading numbers as the coefficients and the power of 10 as the base and exponent.</a:t>
                </a:r>
              </a:p>
              <a:p>
                <a:pPr lvl="0"/>
                <a:r>
                  <a:rPr lang="en-US" sz="3200" dirty="0" smtClean="0"/>
                  <a:t>Example: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</a:rPr>
                      <m:t>2</m:t>
                    </m:r>
                    <m:r>
                      <a:rPr lang="en-US" sz="2800" b="0" i="1" dirty="0" smtClean="0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dirty="0" smtClean="0">
                        <a:latin typeface="Cambria Math"/>
                      </a:rPr>
                      <m:t>⋅</m:t>
                    </m:r>
                    <m:r>
                      <a:rPr lang="en-US" sz="2800" i="1" dirty="0" smtClean="0">
                        <a:latin typeface="Cambria Math"/>
                      </a:rPr>
                      <m:t>5</m:t>
                    </m:r>
                    <m:r>
                      <a:rPr lang="en-US" sz="2800" b="0" i="1" dirty="0" smtClean="0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800" i="1" dirty="0" smtClean="0">
                        <a:latin typeface="Cambria Math"/>
                      </a:rPr>
                      <m:t>=</m:t>
                    </m:r>
                  </m:oMath>
                </a14:m>
                <a:endParaRPr lang="en-US" sz="2800" dirty="0" smtClean="0"/>
              </a:p>
              <a:p>
                <a:pPr lvl="1"/>
                <a:endParaRPr lang="en-US" sz="2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00" t="-2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346903"/>
              </p:ext>
            </p:extLst>
          </p:nvPr>
        </p:nvGraphicFramePr>
        <p:xfrm>
          <a:off x="0" y="4400550"/>
          <a:ext cx="9144000" cy="384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6894"/>
                <a:gridCol w="1152592"/>
                <a:gridCol w="994514"/>
              </a:tblGrid>
              <a:tr h="384048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333 #3-23 every other odd, 25-43 odd, 49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8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25</a:t>
                      </a:r>
                      <a:endParaRPr lang="en-US" sz="21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18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21655</TotalTime>
  <Words>4276</Words>
  <Application>Microsoft Office PowerPoint</Application>
  <PresentationFormat>On-screen Show (16:9)</PresentationFormat>
  <Paragraphs>702</Paragraphs>
  <Slides>76</Slides>
  <Notes>75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8" baseType="lpstr">
      <vt:lpstr>Orbit</vt:lpstr>
      <vt:lpstr>Equation</vt:lpstr>
      <vt:lpstr>Polynomials and Polynomial Functions</vt:lpstr>
      <vt:lpstr>PowerPoint Presentation</vt:lpstr>
      <vt:lpstr>5.1 Use Properties of Exponents</vt:lpstr>
      <vt:lpstr>5.1 Use Properties of Exponents</vt:lpstr>
      <vt:lpstr>5.1 Use Properties of Exponents</vt:lpstr>
      <vt:lpstr>5.1 Use Properties of Exponents</vt:lpstr>
      <vt:lpstr>5.1 Use Properties of Exponents</vt:lpstr>
      <vt:lpstr>5.1 Use Properties of Exponents</vt:lpstr>
      <vt:lpstr>5.1 Use Properties of Exponents</vt:lpstr>
      <vt:lpstr>Homework Quiz</vt:lpstr>
      <vt:lpstr>5.2 Evaluate and Graph Polynomial Functions</vt:lpstr>
      <vt:lpstr>5.2 Evaluate and Graph Polynomial Functions</vt:lpstr>
      <vt:lpstr>5.2 Evaluate and Graph Polynomial Functions</vt:lpstr>
      <vt:lpstr>5.2 Evaluate and Graph Polynomial Functions</vt:lpstr>
      <vt:lpstr>5.2 Evaluate and Graph Polynomial Functions</vt:lpstr>
      <vt:lpstr>5.2 Evaluate and Graph Polynomial Functions</vt:lpstr>
      <vt:lpstr>5.2 Evaluate and Graph Polynomial Functions</vt:lpstr>
      <vt:lpstr>5.2 Evaluate and Graph Polynomial Functions</vt:lpstr>
      <vt:lpstr>5.2 Evaluate and Graph Polynomial Functions</vt:lpstr>
      <vt:lpstr>Homework Quiz</vt:lpstr>
      <vt:lpstr>5.3 Add, Subtract, and Multiply Polynomials</vt:lpstr>
      <vt:lpstr>5.3 Add, Subtract, and Multiply Polynomials</vt:lpstr>
      <vt:lpstr>5.3 Add, Subtract, and Multiply Polynomials</vt:lpstr>
      <vt:lpstr>5.3 Add, Subtract, and Multiply Polynomials</vt:lpstr>
      <vt:lpstr>5.3 Add, Subtract, and Multiply Polynomials</vt:lpstr>
      <vt:lpstr>5.3 Add, Subtract, and Multiply Polynomials</vt:lpstr>
      <vt:lpstr>Homework Quiz</vt:lpstr>
      <vt:lpstr>5.4 Factor and Solve Polynomial Equations</vt:lpstr>
      <vt:lpstr>5.4 Factor and Solve Polynomial Equations</vt:lpstr>
      <vt:lpstr>5.4 Factor and Solve Polynomial Equations</vt:lpstr>
      <vt:lpstr>5.4 Factor and Solve Polynomial Equations</vt:lpstr>
      <vt:lpstr>5.4 Factor and Solve Polynomial Equations</vt:lpstr>
      <vt:lpstr>5.4 Factor and Solve Polynomial Equations</vt:lpstr>
      <vt:lpstr>5.4 Factor and Solve Polynomial Equations</vt:lpstr>
      <vt:lpstr>5.4 Factor and Solve Polynomial Equations</vt:lpstr>
      <vt:lpstr>5.4 Factor and Solve Polynomial Equations</vt:lpstr>
      <vt:lpstr>Homework Quiz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5.5 Apply the Remainder and Factor Theorems</vt:lpstr>
      <vt:lpstr>Homework Quiz</vt:lpstr>
      <vt:lpstr>5.6 Find Rational Zeros</vt:lpstr>
      <vt:lpstr>5.6 Find Rational Zeros</vt:lpstr>
      <vt:lpstr>5.6 Find Rational Zeros</vt:lpstr>
      <vt:lpstr>Homework Quiz</vt:lpstr>
      <vt:lpstr>5.7 Apply the Fundamental Theorem of Algebra</vt:lpstr>
      <vt:lpstr>5.7 Apply the Fundamental Theorem of Algebra</vt:lpstr>
      <vt:lpstr>5.7 Apply the Fundamental Theorem of Algebra</vt:lpstr>
      <vt:lpstr>5.7 Apply the Fundamental Theorem of Algebra</vt:lpstr>
      <vt:lpstr>5.7 Apply the Fundamental Theorem of Algebra</vt:lpstr>
      <vt:lpstr>5.7 Apply the Fundamental Theorem of Algebra</vt:lpstr>
      <vt:lpstr>5.7 Apply the Fundamental Theorem of Algebra</vt:lpstr>
      <vt:lpstr>Homework Quiz</vt:lpstr>
      <vt:lpstr>5.8 Analyze Graphs of Polynomial Functions</vt:lpstr>
      <vt:lpstr>5.8 Analyze Graphs of Polynomial Functions</vt:lpstr>
      <vt:lpstr>5.8 Analyze Graphs of Polynomial Functions</vt:lpstr>
      <vt:lpstr>5.8 Analyze Graphs of Polynomial Functions</vt:lpstr>
      <vt:lpstr>5.8 Analyze Graphs of Polynomial Functions</vt:lpstr>
      <vt:lpstr>Homework Quiz</vt:lpstr>
      <vt:lpstr>5.9 Write Polynomial Functions and Models</vt:lpstr>
      <vt:lpstr>5.9 Write Polynomial Functions and Models</vt:lpstr>
      <vt:lpstr>5.9 Write Polynomial Functions and Models</vt:lpstr>
      <vt:lpstr>5.9 Write Polynomial Functions and Models</vt:lpstr>
      <vt:lpstr>5.9 Write Polynomial Functions and Models</vt:lpstr>
      <vt:lpstr>5.9 Write Polynomial Functions and Models</vt:lpstr>
      <vt:lpstr>5.9 Write Polynomial Functions and Models</vt:lpstr>
      <vt:lpstr>5.9 Write Polynomial Functions and Models</vt:lpstr>
      <vt:lpstr>Homework Quiz</vt:lpstr>
      <vt:lpstr>5.Review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 and Polynomial Functions</dc:title>
  <dc:creator>Richard  Wright</dc:creator>
  <cp:lastModifiedBy>Richard Wright</cp:lastModifiedBy>
  <cp:revision>78</cp:revision>
  <dcterms:created xsi:type="dcterms:W3CDTF">2010-10-12T19:15:22Z</dcterms:created>
  <dcterms:modified xsi:type="dcterms:W3CDTF">2014-05-22T12:41:13Z</dcterms:modified>
</cp:coreProperties>
</file>